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76" r:id="rId3"/>
  </p:sldMasterIdLst>
  <p:notesMasterIdLst>
    <p:notesMasterId r:id="rId47"/>
  </p:notesMasterIdLst>
  <p:sldIdLst>
    <p:sldId id="439" r:id="rId4"/>
    <p:sldId id="371" r:id="rId5"/>
    <p:sldId id="440" r:id="rId6"/>
    <p:sldId id="388" r:id="rId7"/>
    <p:sldId id="373" r:id="rId8"/>
    <p:sldId id="441" r:id="rId9"/>
    <p:sldId id="442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0" r:id="rId18"/>
    <p:sldId id="451" r:id="rId19"/>
    <p:sldId id="452" r:id="rId20"/>
    <p:sldId id="453" r:id="rId21"/>
    <p:sldId id="454" r:id="rId22"/>
    <p:sldId id="478" r:id="rId23"/>
    <p:sldId id="455" r:id="rId24"/>
    <p:sldId id="456" r:id="rId25"/>
    <p:sldId id="457" r:id="rId26"/>
    <p:sldId id="458" r:id="rId27"/>
    <p:sldId id="459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469" r:id="rId38"/>
    <p:sldId id="470" r:id="rId39"/>
    <p:sldId id="473" r:id="rId40"/>
    <p:sldId id="474" r:id="rId41"/>
    <p:sldId id="475" r:id="rId42"/>
    <p:sldId id="476" r:id="rId43"/>
    <p:sldId id="471" r:id="rId44"/>
    <p:sldId id="479" r:id="rId45"/>
    <p:sldId id="477" r:id="rId46"/>
  </p:sldIdLst>
  <p:sldSz cx="9144000" cy="6858000" type="screen4x3"/>
  <p:notesSz cx="6858000" cy="9144000"/>
  <p:defaultTextStyle>
    <a:defPPr>
      <a:defRPr lang="ru-RU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376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en-US" smtClean="0"/>
              <a:t>Образец текста</a:t>
            </a:r>
          </a:p>
          <a:p>
            <a:pPr lvl="1"/>
            <a:r>
              <a:rPr lang="ru-RU" altLang="en-US" smtClean="0"/>
              <a:t>Второй уровень</a:t>
            </a:r>
          </a:p>
          <a:p>
            <a:pPr lvl="2"/>
            <a:r>
              <a:rPr lang="ru-RU" altLang="en-US" smtClean="0"/>
              <a:t>Третий уровень</a:t>
            </a:r>
          </a:p>
          <a:p>
            <a:pPr lvl="3"/>
            <a:r>
              <a:rPr lang="ru-RU" altLang="en-US" smtClean="0"/>
              <a:t>Четвертый уровень</a:t>
            </a:r>
          </a:p>
          <a:p>
            <a:pPr lvl="4"/>
            <a:r>
              <a:rPr lang="ru-RU" altLang="en-US" smtClean="0"/>
              <a:t>Пятый уровень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F8E4D80-4B38-4515-B5B1-16905423F8C1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28230561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Arial" charset="0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71425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4800608"/>
            <a:ext cx="5486400" cy="566738"/>
          </a:xfrm>
        </p:spPr>
        <p:txBody>
          <a:bodyPr anchor="b"/>
          <a:lstStyle>
            <a:lvl1pPr algn="l">
              <a:defRPr sz="791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612775"/>
            <a:ext cx="5486400" cy="4114800"/>
          </a:xfrm>
        </p:spPr>
        <p:txBody>
          <a:bodyPr/>
          <a:lstStyle>
            <a:lvl1pPr marL="0" indent="0">
              <a:buNone/>
              <a:defRPr sz="1266"/>
            </a:lvl1pPr>
            <a:lvl2pPr marL="180821" indent="0">
              <a:buNone/>
              <a:defRPr sz="1108"/>
            </a:lvl2pPr>
            <a:lvl3pPr marL="361643" indent="0">
              <a:buNone/>
              <a:defRPr sz="949"/>
            </a:lvl3pPr>
            <a:lvl4pPr marL="542465" indent="0">
              <a:buNone/>
              <a:defRPr sz="791"/>
            </a:lvl4pPr>
            <a:lvl5pPr marL="723287" indent="0">
              <a:buNone/>
              <a:defRPr sz="791"/>
            </a:lvl5pPr>
            <a:lvl6pPr marL="904109" indent="0">
              <a:buNone/>
              <a:defRPr sz="791"/>
            </a:lvl6pPr>
            <a:lvl7pPr marL="1084931" indent="0">
              <a:buNone/>
              <a:defRPr sz="791"/>
            </a:lvl7pPr>
            <a:lvl8pPr marL="1265752" indent="0">
              <a:buNone/>
              <a:defRPr sz="791"/>
            </a:lvl8pPr>
            <a:lvl9pPr marL="1446573" indent="0">
              <a:buNone/>
              <a:defRPr sz="791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5367346"/>
            <a:ext cx="5486400" cy="804862"/>
          </a:xfrm>
        </p:spPr>
        <p:txBody>
          <a:bodyPr/>
          <a:lstStyle>
            <a:lvl1pPr marL="0" indent="0">
              <a:buNone/>
              <a:defRPr sz="554"/>
            </a:lvl1pPr>
            <a:lvl2pPr marL="180821" indent="0">
              <a:buNone/>
              <a:defRPr sz="475"/>
            </a:lvl2pPr>
            <a:lvl3pPr marL="361643" indent="0">
              <a:buNone/>
              <a:defRPr sz="396"/>
            </a:lvl3pPr>
            <a:lvl4pPr marL="542465" indent="0">
              <a:buNone/>
              <a:defRPr sz="356"/>
            </a:lvl4pPr>
            <a:lvl5pPr marL="723287" indent="0">
              <a:buNone/>
              <a:defRPr sz="356"/>
            </a:lvl5pPr>
            <a:lvl6pPr marL="904109" indent="0">
              <a:buNone/>
              <a:defRPr sz="356"/>
            </a:lvl6pPr>
            <a:lvl7pPr marL="1084931" indent="0">
              <a:buNone/>
              <a:defRPr sz="356"/>
            </a:lvl7pPr>
            <a:lvl8pPr marL="1265752" indent="0">
              <a:buNone/>
              <a:defRPr sz="356"/>
            </a:lvl8pPr>
            <a:lvl9pPr marL="1446573" indent="0">
              <a:buNone/>
              <a:defRPr sz="3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429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27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78566" y="1252539"/>
            <a:ext cx="1819275" cy="4843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5977" y="1252539"/>
            <a:ext cx="5310188" cy="4843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271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5298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E5680C79-EC01-45CC-8222-A7284B802DC1}" type="datetime1">
              <a:rPr lang="ru-RU" sz="1350">
                <a:solidFill>
                  <a:srgbClr val="000000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17.01.2019</a:t>
            </a:fld>
            <a:endParaRPr lang="ru-RU" sz="135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ru-RU" sz="1350">
                <a:solidFill>
                  <a:srgbClr val="000000"/>
                </a:solidFill>
                <a:latin typeface="Times New Roman"/>
              </a:rPr>
              <a:t>MMCIT-2014, Иркутск, 3 июля 2014 г.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fld id="{9D67F207-8E1A-4186-B056-87862F6B02ED}" type="slidenum">
              <a:rPr lang="ru-RU" sz="1350">
                <a:solidFill>
                  <a:srgbClr val="000000"/>
                </a:solidFill>
                <a:latin typeface="Times New Roman"/>
              </a:rPr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ru-RU" sz="1350">
              <a:solidFill>
                <a:srgbClr val="000000"/>
              </a:solid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08728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7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5813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76200" y="0"/>
            <a:ext cx="381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/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482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76200" y="0"/>
            <a:ext cx="3810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/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7537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180821" indent="0" algn="ctr">
              <a:buNone/>
              <a:defRPr/>
            </a:lvl2pPr>
            <a:lvl3pPr marL="361643" indent="0" algn="ctr">
              <a:buNone/>
              <a:defRPr/>
            </a:lvl3pPr>
            <a:lvl4pPr marL="542465" indent="0" algn="ctr">
              <a:buNone/>
              <a:defRPr/>
            </a:lvl4pPr>
            <a:lvl5pPr marL="723287" indent="0" algn="ctr">
              <a:buNone/>
              <a:defRPr/>
            </a:lvl5pPr>
            <a:lvl6pPr marL="904109" indent="0" algn="ctr">
              <a:buNone/>
              <a:defRPr/>
            </a:lvl6pPr>
            <a:lvl7pPr marL="1084931" indent="0" algn="ctr">
              <a:buNone/>
              <a:defRPr/>
            </a:lvl7pPr>
            <a:lvl8pPr marL="1265752" indent="0" algn="ctr">
              <a:buNone/>
              <a:defRPr/>
            </a:lvl8pPr>
            <a:lvl9pPr marL="1446573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Line 8"/>
          <p:cNvSpPr>
            <a:spLocks noChangeShapeType="1"/>
          </p:cNvSpPr>
          <p:nvPr userDrawn="1"/>
        </p:nvSpPr>
        <p:spPr bwMode="auto">
          <a:xfrm>
            <a:off x="457201" y="744954"/>
            <a:ext cx="8248919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42938">
              <a:defRPr/>
            </a:pPr>
            <a:endParaRPr lang="en-US" sz="949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-7144"/>
            <a:ext cx="3048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42938">
              <a:defRPr/>
            </a:pPr>
            <a:endParaRPr lang="ru-RU" sz="949">
              <a:solidFill>
                <a:srgbClr val="000000"/>
              </a:solidFill>
              <a:latin typeface="Times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72401" y="6087534"/>
            <a:ext cx="1185953" cy="5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87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899891"/>
            <a:ext cx="8223161" cy="5341370"/>
          </a:xfrm>
        </p:spPr>
        <p:txBody>
          <a:bodyPr bIns="0">
            <a:normAutofit/>
          </a:bodyPr>
          <a:lstStyle>
            <a:lvl1pPr>
              <a:lnSpc>
                <a:spcPct val="150000"/>
              </a:lnSpc>
              <a:spcAft>
                <a:spcPts val="238"/>
              </a:spcAft>
              <a:defRPr/>
            </a:lvl1pPr>
            <a:lvl2pPr>
              <a:lnSpc>
                <a:spcPct val="150000"/>
              </a:lnSpc>
              <a:spcAft>
                <a:spcPts val="238"/>
              </a:spcAft>
              <a:defRPr sz="791"/>
            </a:lvl2pPr>
            <a:lvl3pPr>
              <a:lnSpc>
                <a:spcPct val="150000"/>
              </a:lnSpc>
              <a:spcBef>
                <a:spcPts val="0"/>
              </a:spcBef>
              <a:spcAft>
                <a:spcPts val="238"/>
              </a:spcAft>
              <a:defRPr sz="713"/>
            </a:lvl3pPr>
            <a:lvl4pPr>
              <a:lnSpc>
                <a:spcPct val="150000"/>
              </a:lnSpc>
              <a:spcBef>
                <a:spcPts val="0"/>
              </a:spcBef>
              <a:spcAft>
                <a:spcPts val="238"/>
              </a:spcAft>
              <a:defRPr sz="633"/>
            </a:lvl4pPr>
            <a:lvl5pPr>
              <a:lnSpc>
                <a:spcPct val="150000"/>
              </a:lnSpc>
              <a:spcBef>
                <a:spcPts val="0"/>
              </a:spcBef>
              <a:spcAft>
                <a:spcPts val="238"/>
              </a:spcAft>
              <a:defRPr sz="554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500"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7189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304">
          <p15:clr>
            <a:srgbClr val="FBAE40"/>
          </p15:clr>
        </p15:guide>
        <p15:guide id="2" pos="307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240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2"/>
            <a:ext cx="7772400" cy="1362075"/>
          </a:xfrm>
        </p:spPr>
        <p:txBody>
          <a:bodyPr anchor="t"/>
          <a:lstStyle>
            <a:lvl1pPr algn="l">
              <a:defRPr sz="1582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5"/>
            <a:ext cx="7772400" cy="1500187"/>
          </a:xfrm>
        </p:spPr>
        <p:txBody>
          <a:bodyPr anchor="b"/>
          <a:lstStyle>
            <a:lvl1pPr marL="0" indent="0">
              <a:buNone/>
              <a:defRPr sz="791"/>
            </a:lvl1pPr>
            <a:lvl2pPr marL="180821" indent="0">
              <a:buNone/>
              <a:defRPr sz="713"/>
            </a:lvl2pPr>
            <a:lvl3pPr marL="361643" indent="0">
              <a:buNone/>
              <a:defRPr sz="633"/>
            </a:lvl3pPr>
            <a:lvl4pPr marL="542465" indent="0">
              <a:buNone/>
              <a:defRPr sz="554"/>
            </a:lvl4pPr>
            <a:lvl5pPr marL="723287" indent="0">
              <a:buNone/>
              <a:defRPr sz="554"/>
            </a:lvl5pPr>
            <a:lvl6pPr marL="904109" indent="0">
              <a:buNone/>
              <a:defRPr sz="554"/>
            </a:lvl6pPr>
            <a:lvl7pPr marL="1084931" indent="0">
              <a:buNone/>
              <a:defRPr sz="554"/>
            </a:lvl7pPr>
            <a:lvl8pPr marL="1265752" indent="0">
              <a:buNone/>
              <a:defRPr sz="554"/>
            </a:lvl8pPr>
            <a:lvl9pPr marL="1446573" indent="0">
              <a:buNone/>
              <a:defRPr sz="55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06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0884" y="45134"/>
            <a:ext cx="8200936" cy="7064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9429" y="1481070"/>
            <a:ext cx="3870326" cy="4614930"/>
          </a:xfrm>
        </p:spPr>
        <p:txBody>
          <a:bodyPr/>
          <a:lstStyle>
            <a:lvl1pPr indent="-144658">
              <a:lnSpc>
                <a:spcPts val="1108"/>
              </a:lnSpc>
              <a:defRPr sz="1108"/>
            </a:lvl1pPr>
            <a:lvl2pPr indent="-144658">
              <a:lnSpc>
                <a:spcPts val="1108"/>
              </a:lnSpc>
              <a:defRPr sz="949"/>
            </a:lvl2pPr>
            <a:lvl3pPr indent="-144658">
              <a:lnSpc>
                <a:spcPts val="1108"/>
              </a:lnSpc>
              <a:defRPr sz="791"/>
            </a:lvl3pPr>
            <a:lvl4pPr indent="-144658">
              <a:lnSpc>
                <a:spcPts val="1108"/>
              </a:lnSpc>
              <a:defRPr sz="713"/>
            </a:lvl4pPr>
            <a:lvl5pPr indent="-144658">
              <a:lnSpc>
                <a:spcPts val="1108"/>
              </a:lnSpc>
              <a:defRPr sz="713"/>
            </a:lvl5pPr>
            <a:lvl6pPr>
              <a:defRPr sz="713"/>
            </a:lvl6pPr>
            <a:lvl7pPr>
              <a:defRPr sz="713"/>
            </a:lvl7pPr>
            <a:lvl8pPr>
              <a:defRPr sz="713"/>
            </a:lvl8pPr>
            <a:lvl9pPr>
              <a:defRPr sz="71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2154" y="1481070"/>
            <a:ext cx="4178212" cy="4614930"/>
          </a:xfrm>
        </p:spPr>
        <p:txBody>
          <a:bodyPr/>
          <a:lstStyle>
            <a:lvl1pPr>
              <a:defRPr sz="1108"/>
            </a:lvl1pPr>
            <a:lvl2pPr>
              <a:defRPr sz="949"/>
            </a:lvl2pPr>
            <a:lvl3pPr>
              <a:defRPr sz="791"/>
            </a:lvl3pPr>
            <a:lvl4pPr>
              <a:defRPr sz="713"/>
            </a:lvl4pPr>
            <a:lvl5pPr>
              <a:defRPr sz="713"/>
            </a:lvl5pPr>
            <a:lvl6pPr>
              <a:defRPr sz="713"/>
            </a:lvl6pPr>
            <a:lvl7pPr>
              <a:defRPr sz="713"/>
            </a:lvl7pPr>
            <a:lvl8pPr>
              <a:defRPr sz="713"/>
            </a:lvl8pPr>
            <a:lvl9pPr>
              <a:defRPr sz="7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752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9427" y="1442434"/>
            <a:ext cx="4017963" cy="732441"/>
          </a:xfrm>
        </p:spPr>
        <p:txBody>
          <a:bodyPr anchor="b"/>
          <a:lstStyle>
            <a:lvl1pPr marL="0" indent="0">
              <a:buNone/>
              <a:defRPr sz="949" b="1"/>
            </a:lvl1pPr>
            <a:lvl2pPr marL="180821" indent="0">
              <a:buNone/>
              <a:defRPr sz="791" b="1"/>
            </a:lvl2pPr>
            <a:lvl3pPr marL="361643" indent="0">
              <a:buNone/>
              <a:defRPr sz="713" b="1"/>
            </a:lvl3pPr>
            <a:lvl4pPr marL="542465" indent="0">
              <a:buNone/>
              <a:defRPr sz="633" b="1"/>
            </a:lvl4pPr>
            <a:lvl5pPr marL="723287" indent="0">
              <a:buNone/>
              <a:defRPr sz="633" b="1"/>
            </a:lvl5pPr>
            <a:lvl6pPr marL="904109" indent="0">
              <a:buNone/>
              <a:defRPr sz="633" b="1"/>
            </a:lvl6pPr>
            <a:lvl7pPr marL="1084931" indent="0">
              <a:buNone/>
              <a:defRPr sz="633" b="1"/>
            </a:lvl7pPr>
            <a:lvl8pPr marL="1265752" indent="0">
              <a:buNone/>
              <a:defRPr sz="633" b="1"/>
            </a:lvl8pPr>
            <a:lvl9pPr marL="1446573" indent="0">
              <a:buNone/>
              <a:defRPr sz="6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427" y="2246401"/>
            <a:ext cx="4017963" cy="3879763"/>
          </a:xfrm>
        </p:spPr>
        <p:txBody>
          <a:bodyPr/>
          <a:lstStyle>
            <a:lvl1pPr>
              <a:defRPr sz="949"/>
            </a:lvl1pPr>
            <a:lvl2pPr>
              <a:defRPr sz="791"/>
            </a:lvl2pPr>
            <a:lvl3pPr>
              <a:defRPr sz="713"/>
            </a:lvl3pPr>
            <a:lvl4pPr>
              <a:defRPr sz="633"/>
            </a:lvl4pPr>
            <a:lvl5pPr>
              <a:defRPr sz="633"/>
            </a:lvl5pPr>
            <a:lvl6pPr>
              <a:defRPr sz="633"/>
            </a:lvl6pPr>
            <a:lvl7pPr>
              <a:defRPr sz="633"/>
            </a:lvl7pPr>
            <a:lvl8pPr>
              <a:defRPr sz="633"/>
            </a:lvl8pPr>
            <a:lvl9pPr>
              <a:defRPr sz="6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442434"/>
            <a:ext cx="4041776" cy="732441"/>
          </a:xfrm>
        </p:spPr>
        <p:txBody>
          <a:bodyPr anchor="b"/>
          <a:lstStyle>
            <a:lvl1pPr marL="0" indent="0">
              <a:buNone/>
              <a:defRPr sz="949" b="1"/>
            </a:lvl1pPr>
            <a:lvl2pPr marL="180821" indent="0">
              <a:buNone/>
              <a:defRPr sz="791" b="1"/>
            </a:lvl2pPr>
            <a:lvl3pPr marL="361643" indent="0">
              <a:buNone/>
              <a:defRPr sz="713" b="1"/>
            </a:lvl3pPr>
            <a:lvl4pPr marL="542465" indent="0">
              <a:buNone/>
              <a:defRPr sz="633" b="1"/>
            </a:lvl4pPr>
            <a:lvl5pPr marL="723287" indent="0">
              <a:buNone/>
              <a:defRPr sz="633" b="1"/>
            </a:lvl5pPr>
            <a:lvl6pPr marL="904109" indent="0">
              <a:buNone/>
              <a:defRPr sz="633" b="1"/>
            </a:lvl6pPr>
            <a:lvl7pPr marL="1084931" indent="0">
              <a:buNone/>
              <a:defRPr sz="633" b="1"/>
            </a:lvl7pPr>
            <a:lvl8pPr marL="1265752" indent="0">
              <a:buNone/>
              <a:defRPr sz="633" b="1"/>
            </a:lvl8pPr>
            <a:lvl9pPr marL="1446573" indent="0">
              <a:buNone/>
              <a:defRPr sz="6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2246401"/>
            <a:ext cx="4041776" cy="3879763"/>
          </a:xfrm>
        </p:spPr>
        <p:txBody>
          <a:bodyPr/>
          <a:lstStyle>
            <a:lvl1pPr>
              <a:defRPr sz="949"/>
            </a:lvl1pPr>
            <a:lvl2pPr>
              <a:defRPr sz="791"/>
            </a:lvl2pPr>
            <a:lvl3pPr>
              <a:defRPr sz="713"/>
            </a:lvl3pPr>
            <a:lvl4pPr>
              <a:defRPr sz="633"/>
            </a:lvl4pPr>
            <a:lvl5pPr>
              <a:defRPr sz="633"/>
            </a:lvl5pPr>
            <a:lvl6pPr>
              <a:defRPr sz="633"/>
            </a:lvl6pPr>
            <a:lvl7pPr>
              <a:defRPr sz="633"/>
            </a:lvl7pPr>
            <a:lvl8pPr>
              <a:defRPr sz="633"/>
            </a:lvl8pPr>
            <a:lvl9pPr>
              <a:defRPr sz="6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79429" y="284173"/>
            <a:ext cx="8207377" cy="7064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8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8"/>
            <a:ext cx="3008314" cy="911806"/>
          </a:xfrm>
        </p:spPr>
        <p:txBody>
          <a:bodyPr anchor="b"/>
          <a:lstStyle>
            <a:lvl1pPr algn="l">
              <a:defRPr sz="791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273060"/>
            <a:ext cx="5111750" cy="5853113"/>
          </a:xfrm>
        </p:spPr>
        <p:txBody>
          <a:bodyPr/>
          <a:lstStyle>
            <a:lvl1pPr>
              <a:defRPr sz="1266"/>
            </a:lvl1pPr>
            <a:lvl2pPr>
              <a:defRPr sz="1108"/>
            </a:lvl2pPr>
            <a:lvl3pPr>
              <a:defRPr sz="949"/>
            </a:lvl3pPr>
            <a:lvl4pPr>
              <a:defRPr sz="791"/>
            </a:lvl4pPr>
            <a:lvl5pPr>
              <a:defRPr sz="791"/>
            </a:lvl5pPr>
            <a:lvl6pPr>
              <a:defRPr sz="791"/>
            </a:lvl6pPr>
            <a:lvl7pPr>
              <a:defRPr sz="791"/>
            </a:lvl7pPr>
            <a:lvl8pPr>
              <a:defRPr sz="791"/>
            </a:lvl8pPr>
            <a:lvl9pPr>
              <a:defRPr sz="79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84862"/>
            <a:ext cx="3008314" cy="4941307"/>
          </a:xfrm>
        </p:spPr>
        <p:txBody>
          <a:bodyPr/>
          <a:lstStyle>
            <a:lvl1pPr marL="0" indent="0">
              <a:buNone/>
              <a:defRPr sz="554"/>
            </a:lvl1pPr>
            <a:lvl2pPr marL="180821" indent="0">
              <a:buNone/>
              <a:defRPr sz="475"/>
            </a:lvl2pPr>
            <a:lvl3pPr marL="361643" indent="0">
              <a:buNone/>
              <a:defRPr sz="396"/>
            </a:lvl3pPr>
            <a:lvl4pPr marL="542465" indent="0">
              <a:buNone/>
              <a:defRPr sz="356"/>
            </a:lvl4pPr>
            <a:lvl5pPr marL="723287" indent="0">
              <a:buNone/>
              <a:defRPr sz="356"/>
            </a:lvl5pPr>
            <a:lvl6pPr marL="904109" indent="0">
              <a:buNone/>
              <a:defRPr sz="356"/>
            </a:lvl6pPr>
            <a:lvl7pPr marL="1084931" indent="0">
              <a:buNone/>
              <a:defRPr sz="356"/>
            </a:lvl7pPr>
            <a:lvl8pPr marL="1265752" indent="0">
              <a:buNone/>
              <a:defRPr sz="356"/>
            </a:lvl8pPr>
            <a:lvl9pPr marL="1446573" indent="0">
              <a:buNone/>
              <a:defRPr sz="3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745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1" y="284168"/>
            <a:ext cx="7064375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2" y="1295400"/>
            <a:ext cx="722153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2" y="6477000"/>
            <a:ext cx="2084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  <a:cs typeface="+mn-cs"/>
              </a:rPr>
              <a:pPr algn="ctr" defTabSz="685783"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114300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400806"/>
            <a:ext cx="10668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427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36738"/>
            <a:ext cx="8226694" cy="7064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865262"/>
            <a:ext cx="8248919" cy="537599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457201" y="744954"/>
            <a:ext cx="8248919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42938">
              <a:defRPr/>
            </a:pPr>
            <a:endParaRPr lang="en-US" sz="949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1031" name="Rectangle 2"/>
          <p:cNvSpPr>
            <a:spLocks noChangeArrowheads="1"/>
          </p:cNvSpPr>
          <p:nvPr/>
        </p:nvSpPr>
        <p:spPr bwMode="auto">
          <a:xfrm>
            <a:off x="0" y="-7144"/>
            <a:ext cx="304800" cy="62484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42938">
              <a:defRPr/>
            </a:pPr>
            <a:endParaRPr lang="ru-RU" sz="949">
              <a:solidFill>
                <a:srgbClr val="000000"/>
              </a:solidFill>
              <a:latin typeface="Times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452321" y="6087534"/>
            <a:ext cx="1506034" cy="592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19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hf hdr="0" ftr="0" dt="0"/>
  <p:txStyles>
    <p:title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187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180821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6pPr>
      <a:lvl7pPr marL="361643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7pPr>
      <a:lvl8pPr marL="542465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8pPr>
      <a:lvl9pPr marL="723287" algn="l" rtl="0" eaLnBrk="1" fontAlgn="base" hangingPunct="1">
        <a:lnSpc>
          <a:spcPts val="1582"/>
        </a:lnSpc>
        <a:spcBef>
          <a:spcPct val="0"/>
        </a:spcBef>
        <a:spcAft>
          <a:spcPct val="0"/>
        </a:spcAft>
        <a:defRPr sz="1345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135616" indent="-135616" algn="l" rtl="0" eaLnBrk="1" fontAlgn="base" hangingPunct="1">
        <a:lnSpc>
          <a:spcPts val="1068"/>
        </a:lnSpc>
        <a:spcBef>
          <a:spcPct val="0"/>
        </a:spcBef>
        <a:spcAft>
          <a:spcPts val="554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316438" indent="-135616" algn="l" rtl="0" eaLnBrk="1" fontAlgn="base" hangingPunct="1">
        <a:lnSpc>
          <a:spcPts val="1108"/>
        </a:lnSpc>
        <a:spcBef>
          <a:spcPct val="0"/>
        </a:spcBef>
        <a:spcAft>
          <a:spcPts val="554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2pPr>
      <a:lvl3pPr marL="497259" indent="-135616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3pPr>
      <a:lvl4pPr marL="678081" indent="-135616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4pPr>
      <a:lvl5pPr marL="858903" indent="-135616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910">
          <a:solidFill>
            <a:schemeClr val="tx1"/>
          </a:solidFill>
          <a:latin typeface="+mj-lt"/>
          <a:ea typeface="MS PGothic" pitchFamily="34" charset="-128"/>
        </a:defRPr>
      </a:lvl5pPr>
      <a:lvl6pPr marL="994520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6pPr>
      <a:lvl7pPr marL="1175341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7pPr>
      <a:lvl8pPr marL="1356163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8pPr>
      <a:lvl9pPr marL="1536985" indent="-90411" algn="l" rtl="0" eaLnBrk="1" fontAlgn="base" hangingPunct="1">
        <a:spcBef>
          <a:spcPct val="20000"/>
        </a:spcBef>
        <a:spcAft>
          <a:spcPct val="0"/>
        </a:spcAft>
        <a:buChar char="»"/>
        <a:defRPr sz="91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1pPr>
      <a:lvl2pPr marL="180821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2pPr>
      <a:lvl3pPr marL="361643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3pPr>
      <a:lvl4pPr marL="542465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4pPr>
      <a:lvl5pPr marL="723287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5pPr>
      <a:lvl6pPr marL="904109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6pPr>
      <a:lvl7pPr marL="1084931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7pPr>
      <a:lvl8pPr marL="1265752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8pPr>
      <a:lvl9pPr marL="1446573" algn="l" defTabSz="180821" rtl="0" eaLnBrk="1" latinLnBrk="0" hangingPunct="1">
        <a:defRPr sz="7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1" y="284168"/>
            <a:ext cx="7064375" cy="70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2" y="1295400"/>
            <a:ext cx="722153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2" y="6477000"/>
            <a:ext cx="2084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  <a:cs typeface="+mn-cs"/>
              </a:rPr>
              <a:pPr algn="ctr" defTabSz="685783"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  <a:cs typeface="+mn-cs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114300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  <a:cs typeface="+mn-cs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6400806"/>
            <a:ext cx="1066800" cy="30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108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youtu.be/-Oq8AHIC92A" TargetMode="Externa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image" Target="../media/image37.png"/><Relationship Id="rId11" Type="http://schemas.openxmlformats.org/officeDocument/2006/relationships/image" Target="../media/image67.png"/><Relationship Id="rId5" Type="http://schemas.openxmlformats.org/officeDocument/2006/relationships/image" Target="../media/image36.png"/><Relationship Id="rId10" Type="http://schemas.openxmlformats.org/officeDocument/2006/relationships/image" Target="../media/image66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828800"/>
            <a:ext cx="8023859" cy="3086100"/>
          </a:xfrm>
        </p:spPr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800" dirty="0" smtClean="0"/>
              <a:t>Dimension reduction for data visualization</a:t>
            </a:r>
            <a:endParaRPr lang="ru-RU" sz="2800" dirty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800" dirty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400" dirty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400" dirty="0"/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/>
              <a:t>Alexey </a:t>
            </a:r>
            <a:r>
              <a:rPr lang="en-US" sz="1800" dirty="0" err="1"/>
              <a:t>Zaytsev</a:t>
            </a:r>
            <a:r>
              <a:rPr lang="en-US" sz="1800" dirty="0"/>
              <a:t>,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err="1"/>
              <a:t>Skoltech</a:t>
            </a:r>
            <a:r>
              <a:rPr lang="en-US" sz="1800" dirty="0"/>
              <a:t>, CDISE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17 </a:t>
            </a:r>
            <a:r>
              <a:rPr lang="en-US" sz="1800" dirty="0"/>
              <a:t>January</a:t>
            </a:r>
            <a:endParaRPr lang="ru-RU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186127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FFFFFF">
                    <a:lumMod val="50000"/>
                  </a:srgbClr>
                </a:solidFill>
                <a:latin typeface="Arial"/>
                <a:cs typeface="+mn-cs"/>
              </a:rPr>
              <a:t>Craft of Data Visualization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7202" y="5877272"/>
            <a:ext cx="5616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Some slides by </a:t>
            </a:r>
            <a:r>
              <a:rPr lang="en-US" sz="1400" dirty="0" err="1" smtClean="0"/>
              <a:t>Evgeny</a:t>
            </a:r>
            <a:r>
              <a:rPr lang="en-US" sz="1400" dirty="0" smtClean="0"/>
              <a:t> </a:t>
            </a:r>
            <a:r>
              <a:rPr lang="en-US" sz="1400" dirty="0" err="1" smtClean="0"/>
              <a:t>Burnaev</a:t>
            </a:r>
            <a:r>
              <a:rPr lang="en-US" sz="1400" dirty="0" smtClean="0"/>
              <a:t> are used</a:t>
            </a:r>
          </a:p>
          <a:p>
            <a:r>
              <a:rPr lang="en-US" sz="1400" dirty="0" smtClean="0"/>
              <a:t>Also </a:t>
            </a:r>
            <a:r>
              <a:rPr lang="en-US" sz="1400" dirty="0" err="1" smtClean="0"/>
              <a:t>Ermek</a:t>
            </a:r>
            <a:r>
              <a:rPr lang="en-US" sz="1400" dirty="0" smtClean="0"/>
              <a:t> </a:t>
            </a:r>
            <a:r>
              <a:rPr lang="en-US" sz="1400" dirty="0" err="1" smtClean="0"/>
              <a:t>Kapushev</a:t>
            </a:r>
            <a:r>
              <a:rPr lang="en-US" sz="1400" dirty="0" smtClean="0"/>
              <a:t> helped during the </a:t>
            </a:r>
            <a:r>
              <a:rPr lang="en-US" sz="1400" dirty="0" smtClean="0"/>
              <a:t>preparation of these slides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5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Изображение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47" b="2633"/>
          <a:stretch/>
        </p:blipFill>
        <p:spPr bwMode="auto">
          <a:xfrm>
            <a:off x="363035" y="1377232"/>
            <a:ext cx="8780963" cy="41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90573D98-1661-D44D-8C40-63AEC37A0886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u="sng" kern="0" dirty="0" smtClean="0">
                <a:solidFill>
                  <a:srgbClr val="4C5412"/>
                </a:solidFill>
              </a:rPr>
              <a:t>Smart</a:t>
            </a:r>
            <a:r>
              <a:rPr lang="ru-RU" altLang="ru-RU" sz="2400" kern="0" dirty="0" smtClean="0">
                <a:solidFill>
                  <a:srgbClr val="4C5412"/>
                </a:solidFill>
              </a:rPr>
              <a:t> </a:t>
            </a:r>
            <a:r>
              <a:rPr lang="en-US" altLang="ru-RU" sz="2400" kern="0" dirty="0" smtClean="0">
                <a:solidFill>
                  <a:srgbClr val="4C5412"/>
                </a:solidFill>
              </a:rPr>
              <a:t>distance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1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Изображение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01" b="7976"/>
          <a:stretch/>
        </p:blipFill>
        <p:spPr bwMode="auto">
          <a:xfrm>
            <a:off x="360000" y="1412776"/>
            <a:ext cx="8765012" cy="43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TextBox 4"/>
          <p:cNvSpPr txBox="1">
            <a:spLocks noChangeArrowheads="1"/>
          </p:cNvSpPr>
          <p:nvPr/>
        </p:nvSpPr>
        <p:spPr bwMode="auto">
          <a:xfrm>
            <a:off x="2688097" y="5517232"/>
            <a:ext cx="4108817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00000"/>
                </a:solidFill>
                <a:latin typeface="Arial" panose="020B0604020202020204" pitchFamily="34" charset="0"/>
              </a:rPr>
              <a:t>Linear interpolation</a:t>
            </a:r>
            <a:endParaRPr lang="ru-RU" altLang="en-US" sz="3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32CD0685-5FAE-9947-8075-8A01FCD36771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u="sng" kern="0" dirty="0">
                <a:solidFill>
                  <a:srgbClr val="4C5412"/>
                </a:solidFill>
              </a:rPr>
              <a:t>Smart</a:t>
            </a:r>
            <a:r>
              <a:rPr lang="ru-RU" altLang="ru-RU" sz="2400" kern="0" dirty="0">
                <a:solidFill>
                  <a:srgbClr val="4C5412"/>
                </a:solidFill>
              </a:rPr>
              <a:t> </a:t>
            </a:r>
            <a:r>
              <a:rPr lang="en-US" altLang="ru-RU" sz="2400" kern="0" dirty="0">
                <a:solidFill>
                  <a:srgbClr val="4C5412"/>
                </a:solidFill>
              </a:rPr>
              <a:t>distance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46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Изображение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11" b="10819"/>
          <a:stretch/>
        </p:blipFill>
        <p:spPr bwMode="auto">
          <a:xfrm>
            <a:off x="403200" y="1484784"/>
            <a:ext cx="8674411" cy="40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2852708" y="5445224"/>
            <a:ext cx="3775393" cy="64633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sz="3600" dirty="0" smtClean="0">
                <a:solidFill>
                  <a:srgbClr val="000000"/>
                </a:solidFill>
                <a:latin typeface="Arial" panose="020B0604020202020204" pitchFamily="34" charset="0"/>
              </a:rPr>
              <a:t>Manifold distance</a:t>
            </a:r>
            <a:endParaRPr lang="ru-RU" altLang="en-US" sz="36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D68F487D-B5BB-EA42-A723-52BFC9827DC6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u="sng" kern="0" dirty="0">
                <a:solidFill>
                  <a:srgbClr val="4C5412"/>
                </a:solidFill>
              </a:rPr>
              <a:t>Smart</a:t>
            </a:r>
            <a:r>
              <a:rPr lang="ru-RU" altLang="ru-RU" sz="2400" kern="0" dirty="0">
                <a:solidFill>
                  <a:srgbClr val="4C5412"/>
                </a:solidFill>
              </a:rPr>
              <a:t> </a:t>
            </a:r>
            <a:r>
              <a:rPr lang="en-US" altLang="ru-RU" sz="2400" kern="0" dirty="0">
                <a:solidFill>
                  <a:srgbClr val="4C5412"/>
                </a:solidFill>
              </a:rPr>
              <a:t>distance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57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Изображение 1" descr="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4725144" cy="4725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31690D78-7B62-9D4C-A117-407810AB8CB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77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2" descr="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2736"/>
            <a:ext cx="5111081" cy="508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DAE3E3AE-FAEC-D942-849F-1A6033C483D4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97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Изображение 1" descr="r1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48" y="908720"/>
            <a:ext cx="5436652" cy="5417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FF943D80-6BB6-1040-AB16-96B99D1E8DA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65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Изображение 1" descr="r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872" y="908720"/>
            <a:ext cx="5328205" cy="5301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817E9A86-7D5D-2840-810B-749FBA32CAE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23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Изображение 2" descr="r6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417" y="980728"/>
            <a:ext cx="5030583" cy="5013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9ABC6FF1-8D19-5247-8157-0AED787722C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98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2" descr="r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80475"/>
            <a:ext cx="5474800" cy="5447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69897941-6F1B-184F-9D47-98DE1273581D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5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Изображение 2" descr="r12exam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80728"/>
            <a:ext cx="5175099" cy="5157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AE2CBC3D-6DC7-4244-8584-64237DDA1EB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Embedding of images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679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Номер слайда 3"/>
          <p:cNvSpPr txBox="1">
            <a:spLocks noGrp="1"/>
          </p:cNvSpPr>
          <p:nvPr/>
        </p:nvSpPr>
        <p:spPr bwMode="auto">
          <a:xfrm>
            <a:off x="6553200" y="652462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0CC317C0-CE69-4FB9-B771-683177AD757A}" type="slidenum">
              <a:rPr kumimoji="0" lang="ru-RU" altLang="en-US" sz="1400"/>
              <a:pPr algn="r" eaLnBrk="1" hangingPunct="1"/>
              <a:t>2</a:t>
            </a:fld>
            <a:endParaRPr kumimoji="0" lang="ru-RU" altLang="en-US" sz="1400"/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474878" y="375007"/>
            <a:ext cx="9144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marL="0" lvl="1" eaLnBrk="1" hangingPunct="1">
              <a:spcAft>
                <a:spcPts val="1200"/>
              </a:spcAft>
            </a:pPr>
            <a:r>
              <a:rPr kumimoji="0" lang="en-US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Dimensionality Reduction Problem</a:t>
            </a:r>
            <a:endParaRPr kumimoji="0" lang="ru-RU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15365" name="Группа 4"/>
          <p:cNvGrpSpPr>
            <a:grpSpLocks/>
          </p:cNvGrpSpPr>
          <p:nvPr/>
        </p:nvGrpSpPr>
        <p:grpSpPr bwMode="auto">
          <a:xfrm>
            <a:off x="539552" y="2918931"/>
            <a:ext cx="4856163" cy="2635250"/>
            <a:chOff x="2992016" y="2854160"/>
            <a:chExt cx="4855840" cy="2636360"/>
          </a:xfrm>
        </p:grpSpPr>
        <p:pic>
          <p:nvPicPr>
            <p:cNvPr id="15368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2016" y="2933169"/>
              <a:ext cx="4419600" cy="255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69" name="TextBox 2"/>
            <p:cNvSpPr txBox="1">
              <a:spLocks noChangeArrowheads="1"/>
            </p:cNvSpPr>
            <p:nvPr/>
          </p:nvSpPr>
          <p:spPr bwMode="auto">
            <a:xfrm>
              <a:off x="5998101" y="2854160"/>
              <a:ext cx="697627" cy="375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ru-RU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1024</a:t>
              </a:r>
            </a:p>
          </p:txBody>
        </p:sp>
        <p:sp>
          <p:nvSpPr>
            <p:cNvPr id="15370" name="TextBox 11"/>
            <p:cNvSpPr txBox="1">
              <a:spLocks noChangeArrowheads="1"/>
            </p:cNvSpPr>
            <p:nvPr/>
          </p:nvSpPr>
          <p:spPr bwMode="auto">
            <a:xfrm>
              <a:off x="7150229" y="4245572"/>
              <a:ext cx="697627" cy="375611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kumimoji="0" lang="ru-RU" altLang="en-US" sz="1800" b="1">
                  <a:solidFill>
                    <a:srgbClr val="FF0000"/>
                  </a:solidFill>
                  <a:latin typeface="Arial" panose="020B0604020202020204" pitchFamily="34" charset="0"/>
                </a:rPr>
                <a:t>1024</a:t>
              </a:r>
            </a:p>
          </p:txBody>
        </p:sp>
      </p:grpSp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3">
            <a:lum brigh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23" y="3003402"/>
            <a:ext cx="3810000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8"/>
          <p:cNvSpPr txBox="1">
            <a:spLocks noChangeArrowheads="1"/>
          </p:cNvSpPr>
          <p:nvPr/>
        </p:nvSpPr>
        <p:spPr bwMode="auto">
          <a:xfrm>
            <a:off x="387446" y="5677040"/>
            <a:ext cx="9144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Face is represented by 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1024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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1024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 pixels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 – </a:t>
            </a:r>
          </a:p>
          <a:p>
            <a:pPr algn="ctr" eaLnBrk="1" hangingPunct="1"/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dimension</a:t>
            </a:r>
            <a:r>
              <a:rPr kumimoji="0" lang="ru-RU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p = 10</a:t>
            </a:r>
            <a:r>
              <a:rPr kumimoji="0" lang="en-US" altLang="en-US" b="1" baseline="30000" dirty="0">
                <a:solidFill>
                  <a:schemeClr val="accent2"/>
                </a:solidFill>
                <a:latin typeface="Arial" panose="020B0604020202020204" pitchFamily="34" charset="0"/>
              </a:rPr>
              <a:t>20</a:t>
            </a:r>
            <a:r>
              <a:rPr kumimoji="0" lang="en-US" altLang="en-US" b="1" dirty="0">
                <a:solidFill>
                  <a:schemeClr val="accent2"/>
                </a:solidFill>
                <a:latin typeface="Arial" panose="020B0604020202020204" pitchFamily="34" charset="0"/>
              </a:rPr>
              <a:t>  ~ 1 000 000</a:t>
            </a:r>
            <a:endParaRPr kumimoji="0" lang="ru-RU" altLang="en-US" b="1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"/>
              <p:cNvSpPr txBox="1">
                <a:spLocks noChangeArrowheads="1"/>
              </p:cNvSpPr>
              <p:nvPr/>
            </p:nvSpPr>
            <p:spPr bwMode="auto">
              <a:xfrm>
                <a:off x="569491" y="1377613"/>
                <a:ext cx="8360367" cy="16312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None/>
                </a:pP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Object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𝑶</m:t>
                    </m:r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</a:rPr>
                  <a:t> 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о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is described by </a:t>
                </a:r>
                <a14:m>
                  <m:oMath xmlns:m="http://schemas.openxmlformats.org/officeDocument/2006/math">
                    <m:r>
                      <a:rPr kumimoji="0" lang="en-US" altLang="ru-RU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  <a:sym typeface="Symbol" panose="05050102010706020507" pitchFamily="18" charset="2"/>
                  </a:rPr>
                  <a:t>-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м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dimensional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vector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𝑋</m:t>
                    </m:r>
                    <m:d>
                      <m:dPr>
                        <m:ctrlP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ru-RU" sz="20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𝑶</m:t>
                        </m:r>
                      </m:e>
                    </m:d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∈</m:t>
                    </m:r>
                    <m:sSup>
                      <m:sSupPr>
                        <m:ctrlP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en-US" altLang="ru-RU" sz="2000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Components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𝑋</m:t>
                    </m:r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US" altLang="ru-RU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𝑶</m:t>
                    </m:r>
                    <m:r>
                      <a:rPr kumimoji="0" lang="en-US" altLang="ru-RU" sz="2000" b="0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)</m:t>
                    </m:r>
                  </m:oMath>
                </a14:m>
                <a:r>
                  <a:rPr kumimoji="0" lang="ru-RU" altLang="ru-RU" sz="2000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are features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0" lang="en-US" altLang="ru-RU" sz="2000" b="1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ru-RU" altLang="ru-RU" sz="2000" b="1" dirty="0">
                  <a:solidFill>
                    <a:srgbClr val="4C5412"/>
                  </a:solidFill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kumimoji="0" lang="ru-RU" altLang="ru-RU" sz="2000" b="1" dirty="0">
                  <a:solidFill>
                    <a:srgbClr val="7030A0"/>
                  </a:solidFill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en-US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Example </a:t>
                </a:r>
                <a:r>
                  <a:rPr kumimoji="0" lang="ru-RU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1</a:t>
                </a:r>
                <a:r>
                  <a:rPr kumimoji="0" lang="ru-RU" altLang="ru-RU" sz="2000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a face: pixel representation at a greyscale</a:t>
                </a:r>
                <a:endParaRPr kumimoji="0" lang="ru-RU" altLang="ru-RU" sz="2000" dirty="0"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kumimoji="0" lang="ru-RU" altLang="ru-RU" sz="2000" dirty="0">
                    <a:latin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4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9491" y="1377613"/>
                <a:ext cx="8360367" cy="1631216"/>
              </a:xfrm>
              <a:prstGeom prst="rect">
                <a:avLst/>
              </a:prstGeom>
              <a:blipFill rotWithShape="0">
                <a:blip r:embed="rId4"/>
                <a:stretch>
                  <a:fillRect l="-729" t="-186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How and </a:t>
            </a:r>
            <a:r>
              <a:rPr lang="en-US" dirty="0" smtClean="0"/>
              <a:t>how well </a:t>
            </a:r>
            <a:r>
              <a:rPr lang="en-US" b="0" dirty="0" smtClean="0"/>
              <a:t>does our domain adaptation work?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99" y="6335252"/>
            <a:ext cx="2084388" cy="457200"/>
          </a:xfrm>
        </p:spPr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20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31640" y="5981309"/>
            <a:ext cx="668329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 err="1">
                <a:solidFill>
                  <a:srgbClr val="000000"/>
                </a:solidFill>
                <a:latin typeface="Arial"/>
                <a:cs typeface="+mn-cs"/>
              </a:rPr>
              <a:t>Ganin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Arial"/>
                <a:cs typeface="+mn-cs"/>
              </a:rPr>
              <a:t>Yaroslav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</a:rPr>
              <a:t>, and Victor </a:t>
            </a:r>
            <a:r>
              <a:rPr lang="en-US" sz="1000" dirty="0" err="1">
                <a:solidFill>
                  <a:srgbClr val="000000"/>
                </a:solidFill>
                <a:latin typeface="Arial"/>
                <a:cs typeface="+mn-cs"/>
              </a:rPr>
              <a:t>Lempitsky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</a:rPr>
              <a:t>. "Unsupervised domain adaptation by backpropagation." </a:t>
            </a:r>
            <a:r>
              <a:rPr lang="en-US" sz="1000" i="1" dirty="0" err="1">
                <a:solidFill>
                  <a:srgbClr val="000000"/>
                </a:solidFill>
                <a:latin typeface="Arial"/>
                <a:cs typeface="+mn-cs"/>
              </a:rPr>
              <a:t>arXiv</a:t>
            </a:r>
            <a:r>
              <a:rPr lang="en-US" sz="1000" i="1" dirty="0">
                <a:solidFill>
                  <a:srgbClr val="000000"/>
                </a:solidFill>
                <a:latin typeface="Arial"/>
                <a:cs typeface="+mn-cs"/>
              </a:rPr>
              <a:t> preprint arXiv:1409.7495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</a:rPr>
              <a:t> (2014).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</a:rPr>
              <a:t>MSCVS2011: V. </a:t>
            </a:r>
            <a:r>
              <a:rPr lang="en-US" sz="1000" dirty="0" err="1">
                <a:solidFill>
                  <a:srgbClr val="000000"/>
                </a:solidFill>
                <a:latin typeface="Arial"/>
                <a:cs typeface="+mn-cs"/>
              </a:rPr>
              <a:t>Lempitsky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</a:rPr>
              <a:t>, </a:t>
            </a:r>
            <a:r>
              <a:rPr lang="en-US" sz="1000" dirty="0" err="1">
                <a:solidFill>
                  <a:srgbClr val="000000"/>
                </a:solidFill>
                <a:latin typeface="Arial"/>
                <a:cs typeface="+mn-cs"/>
              </a:rPr>
              <a:t>Skoltech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</a:rPr>
              <a:t> - Writing a computer vision paper </a:t>
            </a: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  <a:hlinkClick r:id="rId2"/>
              </a:rPr>
              <a:t>https://youtu.be/-Oq8AHIC92A</a:t>
            </a:r>
            <a:endParaRPr lang="en-US" sz="1000" dirty="0">
              <a:solidFill>
                <a:srgbClr val="000000"/>
              </a:solidFill>
              <a:latin typeface="Arial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dirty="0">
                <a:solidFill>
                  <a:srgbClr val="000000"/>
                </a:solidFill>
                <a:latin typeface="Arial"/>
                <a:cs typeface="+mn-cs"/>
              </a:rPr>
              <a:t>How to Write a Great Research Paper, S.P. Jones, Microsoft Research. https://youtu.be/WP-FkUaOcOM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-1640" r="50903"/>
          <a:stretch/>
        </p:blipFill>
        <p:spPr>
          <a:xfrm>
            <a:off x="1619672" y="1287079"/>
            <a:ext cx="5040560" cy="23612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49432" t="-2187"/>
          <a:stretch/>
        </p:blipFill>
        <p:spPr>
          <a:xfrm>
            <a:off x="1940080" y="3516775"/>
            <a:ext cx="5191627" cy="237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4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6"/>
          <p:cNvSpPr txBox="1">
            <a:spLocks noChangeArrowheads="1"/>
          </p:cNvSpPr>
          <p:nvPr/>
        </p:nvSpPr>
        <p:spPr bwMode="auto">
          <a:xfrm>
            <a:off x="513296" y="3807018"/>
            <a:ext cx="8332787" cy="2849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ts val="300"/>
              </a:spcBef>
              <a:buFontTx/>
              <a:buNone/>
            </a:pPr>
            <a:r>
              <a:rPr kumimoji="0" lang="en-US" altLang="ru-RU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Popular embedding methods</a:t>
            </a:r>
            <a:r>
              <a:rPr kumimoji="0" lang="ru-RU" altLang="ru-RU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:</a:t>
            </a:r>
            <a:r>
              <a:rPr kumimoji="0" lang="en-US" altLang="ru-RU" sz="2400" b="1" dirty="0" smtClean="0">
                <a:solidFill>
                  <a:schemeClr val="accent2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kumimoji="0" lang="ru-RU" altLang="ru-RU" sz="2400" b="1" dirty="0">
              <a:solidFill>
                <a:schemeClr val="accent2"/>
              </a:solidFill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Principal </a:t>
            </a: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Component </a:t>
            </a: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Analysis (PCA)</a:t>
            </a: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>
                <a:latin typeface="Arial" panose="020B0604020202020204" pitchFamily="34" charset="0"/>
              </a:rPr>
              <a:t>Kernel PCA,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KPCA</a:t>
            </a:r>
            <a:endParaRPr kumimoji="0" lang="ru-RU" alt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Locally Linear Embedding, LLE; Conformal </a:t>
            </a:r>
            <a:r>
              <a:rPr kumimoji="0" lang="en-US" altLang="en-US" sz="2000" dirty="0" err="1">
                <a:latin typeface="Arial" panose="020B0604020202020204" pitchFamily="34" charset="0"/>
                <a:cs typeface="Times New Roman" panose="02020603050405020304" pitchFamily="18" charset="0"/>
              </a:rPr>
              <a:t>Eigenmaps</a:t>
            </a:r>
            <a:endParaRPr kumimoji="0" lang="ru-RU" altLang="en-US" sz="2000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Laplacian </a:t>
            </a:r>
            <a:r>
              <a:rPr kumimoji="0" lang="en-US" altLang="en-US" sz="2000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Eigenmaps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, Hessian </a:t>
            </a:r>
            <a:r>
              <a:rPr kumimoji="0" lang="en-US" altLang="en-US" sz="2000" dirty="0" err="1" smtClean="0">
                <a:latin typeface="Arial" panose="020B0604020202020204" pitchFamily="34" charset="0"/>
              </a:rPr>
              <a:t>Eigenmaps</a:t>
            </a:r>
            <a:endParaRPr kumimoji="0" lang="en-US" altLang="en-US" sz="2000" dirty="0">
              <a:latin typeface="Arial" panose="020B0604020202020204" pitchFamily="34" charset="0"/>
            </a:endParaRP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 err="1" smtClean="0">
                <a:latin typeface="Arial" panose="020B0604020202020204" pitchFamily="34" charset="0"/>
                <a:cs typeface="Times New Roman" panose="02020603050405020304" pitchFamily="18" charset="0"/>
              </a:rPr>
              <a:t>ISOmetric</a:t>
            </a: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dirty="0" err="1">
                <a:latin typeface="Arial" panose="020B0604020202020204" pitchFamily="34" charset="0"/>
                <a:cs typeface="Times New Roman" panose="02020603050405020304" pitchFamily="18" charset="0"/>
              </a:rPr>
              <a:t>MAPing</a:t>
            </a:r>
            <a:r>
              <a:rPr kumimoji="0" lang="ru-RU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ISOMAP</a:t>
            </a:r>
          </a:p>
          <a:p>
            <a:pPr eaLnBrk="1" hangingPunct="1">
              <a:lnSpc>
                <a:spcPct val="114000"/>
              </a:lnSpc>
              <a:spcBef>
                <a:spcPts val="300"/>
              </a:spcBef>
            </a:pPr>
            <a:r>
              <a:rPr kumimoji="0" lang="en-US" altLang="en-US" sz="20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Local </a:t>
            </a: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Tangent Space Alignment,</a:t>
            </a:r>
            <a:r>
              <a:rPr kumimoji="0" lang="ru-RU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dirty="0">
                <a:latin typeface="Arial" panose="020B0604020202020204" pitchFamily="34" charset="0"/>
                <a:cs typeface="Times New Roman" panose="02020603050405020304" pitchFamily="18" charset="0"/>
              </a:rPr>
              <a:t>LTSA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605" name="TextBox 5"/>
              <p:cNvSpPr txBox="1">
                <a:spLocks noChangeArrowheads="1"/>
              </p:cNvSpPr>
              <p:nvPr/>
            </p:nvSpPr>
            <p:spPr bwMode="auto">
              <a:xfrm>
                <a:off x="468280" y="806121"/>
                <a:ext cx="8459787" cy="29226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marL="457200" indent="-457200" eaLnBrk="1" hangingPunct="1">
                  <a:lnSpc>
                    <a:spcPct val="114000"/>
                  </a:lnSpc>
                  <a:spcBef>
                    <a:spcPts val="300"/>
                  </a:spcBef>
                  <a:buFont typeface="+mj-lt"/>
                  <a:buAutoNum type="arabicPeriod"/>
                </a:pPr>
                <a:r>
                  <a:rPr kumimoji="0" lang="en-US" altLang="ru-RU" sz="2400" dirty="0" smtClean="0">
                    <a:latin typeface="Arial" panose="020B0604020202020204" pitchFamily="34" charset="0"/>
                  </a:rPr>
                  <a:t>Construct a loss function</a:t>
                </a:r>
                <a:r>
                  <a:rPr kumimoji="0" lang="ru-RU" altLang="ru-RU" sz="24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0" lang="en-US" altLang="ru-RU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</a:rPr>
                  <a:t>.</a:t>
                </a:r>
                <a:r>
                  <a:rPr kumimoji="0" lang="en-US" altLang="ru-RU" sz="2400" dirty="0">
                    <a:latin typeface="Arial" panose="020B0604020202020204" pitchFamily="34" charset="0"/>
                  </a:rPr>
                  <a:t> </a:t>
                </a:r>
                <a:r>
                  <a:rPr kumimoji="0" lang="en-US" altLang="en-US" sz="2400" dirty="0">
                    <a:latin typeface="Arial" panose="020B0604020202020204" pitchFamily="34" charset="0"/>
                  </a:rPr>
                  <a:t>E.g. for </a:t>
                </a:r>
                <a:r>
                  <a:rPr kumimoji="0" lang="en-US" altLang="en-US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Multi Dimensional Scaling</a:t>
                </a:r>
                <a:r>
                  <a:rPr kumimoji="0" lang="ru-RU" altLang="en-US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MDS</a:t>
                </a:r>
                <a:endParaRPr kumimoji="0" lang="en-US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14000"/>
                  </a:lnSpc>
                  <a:spcBef>
                    <a:spcPts val="3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kumimoji="0" lang="en-US" altLang="ru-RU" sz="24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  <m: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kumimoji="0" lang="en-US" altLang="ru-RU" sz="24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altLang="ru-RU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ru-RU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𝜌</m:t>
                                  </m:r>
                                  <m:d>
                                    <m:dPr>
                                      <m:ctrlP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kumimoji="0" lang="en-US" altLang="ru-RU" sz="24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 </m:t>
                                  </m:r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kumimoji="0" lang="en-US" altLang="ru-RU" sz="24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kumimoji="0" lang="en-US" altLang="ru-RU" sz="24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kumimoji="0" lang="en-US" altLang="ru-RU" sz="24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lnSpc>
                    <a:spcPct val="114000"/>
                  </a:lnSpc>
                  <a:spcBef>
                    <a:spcPts val="300"/>
                  </a:spcBef>
                  <a:buFont typeface="+mj-lt"/>
                  <a:buAutoNum type="arabicPeriod" startAt="2"/>
                </a:pPr>
                <a:r>
                  <a:rPr kumimoji="0" lang="en-US" altLang="en-US" sz="2400" dirty="0" smtClean="0">
                    <a:latin typeface="Arial" panose="020B0604020202020204" pitchFamily="34" charset="0"/>
                  </a:rPr>
                  <a:t>Optimize loss function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marL="457200" indent="-457200" eaLnBrk="1" hangingPunct="1">
                  <a:lnSpc>
                    <a:spcPct val="114000"/>
                  </a:lnSpc>
                  <a:spcBef>
                    <a:spcPts val="300"/>
                  </a:spcBef>
                  <a:buFont typeface="+mj-lt"/>
                  <a:buAutoNum type="arabicPeriod" startAt="2"/>
                </a:pPr>
                <a:r>
                  <a:rPr kumimoji="0" lang="en-US" altLang="en-US" sz="2400" dirty="0" smtClean="0">
                    <a:latin typeface="Arial" panose="020B0604020202020204" pitchFamily="34" charset="0"/>
                  </a:rPr>
                  <a:t>Visually </a:t>
                </a:r>
                <a:r>
                  <a:rPr kumimoji="0" lang="en-US" altLang="en-US" sz="2400" dirty="0">
                    <a:latin typeface="Arial" panose="020B0604020202020204" pitchFamily="34" charset="0"/>
                  </a:rPr>
                  <a:t>analyze results</a:t>
                </a:r>
                <a:r>
                  <a:rPr kumimoji="0" lang="ru-RU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605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280" y="806121"/>
                <a:ext cx="8459787" cy="2922660"/>
              </a:xfrm>
              <a:prstGeom prst="rect">
                <a:avLst/>
              </a:prstGeom>
              <a:blipFill rotWithShape="0">
                <a:blip r:embed="rId2"/>
                <a:stretch>
                  <a:fillRect l="-1009" t="-1042" b="-27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le 1">
            <a:extLst>
              <a:ext uri="{FF2B5EF4-FFF2-40B4-BE49-F238E27FC236}">
                <a16:creationId xmlns="" xmlns:a16="http://schemas.microsoft.com/office/drawing/2014/main" id="{C43ECD6C-227F-0343-B311-BA4D58F14D4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Typical scheme for dimension reduction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8723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1750" name="Text Box 2"/>
              <p:cNvSpPr txBox="1">
                <a:spLocks noChangeArrowheads="1"/>
              </p:cNvSpPr>
              <p:nvPr/>
            </p:nvSpPr>
            <p:spPr bwMode="auto">
              <a:xfrm>
                <a:off x="433636" y="908844"/>
                <a:ext cx="9067800" cy="47255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Problem</a:t>
                </a:r>
                <a:r>
                  <a:rPr kumimoji="0" lang="ru-RU" altLang="ru-RU" sz="2000" b="1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:</a:t>
                </a:r>
                <a:r>
                  <a:rPr kumimoji="0" lang="ru-RU" altLang="ru-RU" sz="2000" dirty="0" smtClean="0">
                    <a:solidFill>
                      <a:srgbClr val="4C5412"/>
                    </a:solidFill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in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find an affine subspace</a:t>
                </a:r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d>
                        <m:dPr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e>
                      </m:d>
                      <m:r>
                        <a:rPr kumimoji="0" lang="en-US" altLang="ru-RU" sz="20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kumimoji="0" lang="en-US" altLang="ru-RU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ℝ</m:t>
                              </m:r>
                            </m:e>
                            <m:sup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𝑝</m:t>
                              </m:r>
                            </m:sup>
                          </m:sSup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: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ru-RU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None/>
                </a:pP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of dimension </a:t>
                </a:r>
                <a14:m>
                  <m:oMath xmlns:m="http://schemas.openxmlformats.org/officeDocument/2006/math">
                    <m:r>
                      <a:rPr kumimoji="0" lang="en-US" altLang="ru-RU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kumimoji="0" lang="en-US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en-US" sz="2000" b="1" dirty="0">
                    <a:latin typeface="Arial" panose="020B0604020202020204" pitchFamily="34" charset="0"/>
                  </a:rPr>
                  <a:t>which best approximates the set of </a:t>
                </a:r>
                <a:r>
                  <a:rPr kumimoji="0" lang="en-US" altLang="en-US" sz="2000" b="1" dirty="0" smtClean="0">
                    <a:latin typeface="Arial" panose="020B0604020202020204" pitchFamily="34" charset="0"/>
                  </a:rPr>
                  <a:t>points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b>
                    </m:sSub>
                    <m:r>
                      <a:rPr kumimoji="0" lang="ru-RU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0" lang="en-US" altLang="ru-RU" sz="2000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altLang="ru-RU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ru-RU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kumimoji="0" lang="en-US" altLang="ru-RU" sz="2000" b="0" i="1" dirty="0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0" lang="ru-RU" altLang="ru-RU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0" lang="en-US" altLang="ru-RU" sz="2000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=1, 2,…,</m:t>
                        </m:r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en-US" altLang="ru-RU" sz="2000" dirty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.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ru-RU" altLang="ru-RU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в </a:t>
                </a:r>
                <a:r>
                  <a:rPr kumimoji="0" lang="en-US" altLang="ru-RU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PCA</a:t>
                </a:r>
                <a:r>
                  <a:rPr kumimoji="0" lang="ru-RU" altLang="ru-RU" sz="2000" b="1" dirty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b="1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“best” </a:t>
                </a:r>
                <a:r>
                  <a:rPr kumimoji="0" lang="en-US" altLang="ru-RU" sz="2000" b="1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=</a:t>
                </a:r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minimizes </a:t>
                </a:r>
                <a14:m>
                  <m:oMath xmlns:m="http://schemas.openxmlformats.org/officeDocument/2006/math">
                    <m:r>
                      <a:rPr kumimoji="0" lang="en-US" altLang="ru-RU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kumimoji="0" lang="en-US" altLang="ru-RU" sz="2000" b="1" i="1" baseline="-25000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kumimoji="0" lang="en-US" altLang="ru-RU" sz="2000" b="1" i="1" dirty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  <m:r>
                          <a:rPr kumimoji="0" lang="en-GB" altLang="ru-RU" sz="2000" b="1" i="1" baseline="-300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kumimoji="0" lang="en-US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  <m:r>
                          <a:rPr kumimoji="0" lang="en-GB" altLang="ru-RU" sz="2000" b="1" i="1" baseline="-30000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kumimoji="0" lang="en-GB" altLang="ru-RU" sz="2000" b="1" i="1" dirty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… , </m:t>
                        </m:r>
                        <m:r>
                          <a:rPr kumimoji="0" lang="en-US" altLang="ru-RU" sz="2000" b="1" i="1" dirty="0" err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  <m:r>
                          <a:rPr kumimoji="0" lang="en-US" altLang="ru-RU" sz="2000" b="1" i="1" baseline="-30000" dirty="0" err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𝒒</m:t>
                        </m:r>
                      </m:e>
                    </m:d>
                    <m:r>
                      <a:rPr kumimoji="0" lang="en-US" altLang="ru-RU" sz="20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⊂</m:t>
                    </m:r>
                    <m:sSup>
                      <m:sSupPr>
                        <m:ctrlPr>
                          <a:rPr kumimoji="0" lang="en-US" altLang="ru-R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0" lang="en-US" altLang="ru-RU" sz="2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p</m:t>
                        </m:r>
                      </m:sup>
                    </m:sSup>
                  </m:oMath>
                </a14:m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kumimoji="0" lang="en-US" altLang="ru-RU" sz="20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𝑃𝑟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  <m:d>
                                        <m:dPr>
                                          <m:ctrlPr>
                                            <a:rPr kumimoji="0" lang="en-US" altLang="ru-RU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ru-RU" sz="20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</m:d>
                                    </m:sub>
                                  </m:sSub>
                                  <m:sSub>
                                    <m:sSubPr>
                                      <m:ctrlP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kumimoji="0" lang="en-US" altLang="ru-RU" sz="20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ru-RU" sz="20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</m:e>
                      </m:nary>
                    </m:oMath>
                  </m:oMathPara>
                </a14:m>
                <a:endParaRPr kumimoji="0" lang="en-US" altLang="ru-RU" sz="2000" b="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750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3636" y="908844"/>
                <a:ext cx="9067800" cy="4725524"/>
              </a:xfrm>
              <a:prstGeom prst="rect">
                <a:avLst/>
              </a:prstGeom>
              <a:blipFill rotWithShape="0">
                <a:blip r:embed="rId2"/>
                <a:stretch>
                  <a:fillRect l="-672" t="-5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6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F7FA5A-A927-44F0-B7DF-EDDC0FB03B31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22</a:t>
            </a:fld>
            <a:endParaRPr kumimoji="0" lang="ru-RU" altLang="ru-RU" sz="1400"/>
          </a:p>
        </p:txBody>
      </p:sp>
      <p:sp>
        <p:nvSpPr>
          <p:cNvPr id="31748" name="Rectangle 8"/>
          <p:cNvSpPr>
            <a:spLocks noChangeArrowheads="1"/>
          </p:cNvSpPr>
          <p:nvPr/>
        </p:nvSpPr>
        <p:spPr bwMode="auto">
          <a:xfrm>
            <a:off x="321468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31749" name="Rectangle 11"/>
          <p:cNvSpPr>
            <a:spLocks noChangeArrowheads="1"/>
          </p:cNvSpPr>
          <p:nvPr/>
        </p:nvSpPr>
        <p:spPr bwMode="auto">
          <a:xfrm>
            <a:off x="3014663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="" xmlns:a16="http://schemas.microsoft.com/office/drawing/2014/main" id="{AA9396F7-0F53-8B4C-9EA7-02564F70B2B6}"/>
                  </a:ext>
                </a:extLst>
              </p:cNvPr>
              <p:cNvSpPr/>
              <p:nvPr/>
            </p:nvSpPr>
            <p:spPr>
              <a:xfrm>
                <a:off x="827584" y="5187521"/>
                <a:ext cx="7776864" cy="14050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spcAft>
                    <a:spcPct val="5000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𝑞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ru-RU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ru-RU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   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)=(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𝑋</m:t>
                          </m:r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ru-RU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ru-RU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A9396F7-0F53-8B4C-9EA7-02564F70B2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5187521"/>
                <a:ext cx="7776864" cy="1405000"/>
              </a:xfrm>
              <a:prstGeom prst="rect">
                <a:avLst/>
              </a:prstGeom>
              <a:blipFill>
                <a:blip r:embed="rId3"/>
                <a:stretch>
                  <a:fillRect t="-69369" b="-7117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="" xmlns:a16="http://schemas.microsoft.com/office/drawing/2014/main" id="{F9D7ACF2-DA81-0648-9FA6-53D010AF9CE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Principal Component </a:t>
            </a:r>
            <a:r>
              <a:rPr lang="en-US" altLang="en-US" sz="2400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Analysis </a:t>
            </a:r>
            <a:r>
              <a:rPr lang="ru-RU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</a:t>
            </a:r>
            <a:r>
              <a:rPr lang="ru-RU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0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2792" name="Text Box 7"/>
              <p:cNvSpPr txBox="1">
                <a:spLocks noChangeArrowheads="1"/>
              </p:cNvSpPr>
              <p:nvPr/>
            </p:nvSpPr>
            <p:spPr bwMode="auto">
              <a:xfrm>
                <a:off x="489549" y="1301652"/>
                <a:ext cx="8194346" cy="35140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ru-RU" sz="2400" i="1" baseline="-25000" dirty="0" err="1">
                        <a:latin typeface="Cambria Math" panose="02040503050406030204" pitchFamily="18" charset="0"/>
                      </a:rPr>
                      <m:t>𝑚𝑒𝑎𝑛</m:t>
                    </m:r>
                  </m:oMath>
                </a14:m>
                <a:r>
                  <a:rPr kumimoji="0" lang="en-US" altLang="ru-RU" sz="2400" dirty="0">
                    <a:latin typeface="Arial" panose="020B0604020202020204" pitchFamily="34" charset="0"/>
                  </a:rPr>
                  <a:t> – </a:t>
                </a:r>
                <a:r>
                  <a:rPr kumimoji="0" lang="en-US" altLang="ru-RU" sz="2400" dirty="0" smtClean="0">
                    <a:latin typeface="Arial" panose="020B0604020202020204" pitchFamily="34" charset="0"/>
                  </a:rPr>
                  <a:t>empirical mean</a:t>
                </a:r>
                <a:r>
                  <a:rPr kumimoji="0" lang="ru-RU" altLang="ru-RU" sz="24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=1, 2, …, 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r>
                      <a:rPr kumimoji="0" lang="en-GB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kumimoji="0" lang="en-GB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US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–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eigenvectors of </a:t>
                </a:r>
                <a14:m>
                  <m:oMath xmlns:m="http://schemas.openxmlformats.org/officeDocument/2006/math">
                    <m:r>
                      <a:rPr kumimoji="0" lang="ru-RU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  <a:sym typeface="Symbol" panose="05050102010706020507" pitchFamily="18" charset="2"/>
                      </a:rPr>
                      <m:t>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ru-RU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-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covariance matrix</a:t>
                </a:r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/>
                </a:r>
                <a:b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ru-RU" sz="24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Σ</m:t>
                    </m:r>
                    <m:r>
                      <a:rPr kumimoji="0" lang="en-US" altLang="ru-RU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</m:t>
                        </m:r>
                      </m:sub>
                      <m:sup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𝑚𝑒𝑎𝑛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kumimoji="0" lang="en-US" altLang="ru-RU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US" altLang="ru-RU" sz="2400" b="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𝑚𝑒𝑎𝑛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kumimoji="0" lang="en-US" altLang="ru-RU" sz="24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⊤</m:t>
                            </m:r>
                          </m:sup>
                        </m:sSup>
                      </m:e>
                    </m:nary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/>
                </a:r>
                <a:b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</a:b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They form an orthonormal basis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ru-RU" altLang="ru-RU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2792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9549" y="1301652"/>
                <a:ext cx="8194346" cy="3514039"/>
              </a:xfrm>
              <a:prstGeom prst="rect">
                <a:avLst/>
              </a:prstGeom>
              <a:blipFill rotWithShape="0">
                <a:blip r:embed="rId2"/>
                <a:stretch>
                  <a:fillRect l="-1115" b="-121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itle 1">
            <a:extLst>
              <a:ext uri="{FF2B5EF4-FFF2-40B4-BE49-F238E27FC236}">
                <a16:creationId xmlns="" xmlns:a16="http://schemas.microsoft.com/office/drawing/2014/main" id="{D5A8D34F-62AF-094E-B4B7-2E13138B8D9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en-US" sz="2400" dirty="0">
                <a:latin typeface="Arial" panose="020B0604020202020204" pitchFamily="34" charset="0"/>
                <a:cs typeface="Times New Roman" panose="02020603050405020304" pitchFamily="18" charset="0"/>
              </a:rPr>
              <a:t>Principal Component Analysis </a:t>
            </a:r>
            <a:r>
              <a:rPr lang="ru-RU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(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</a:t>
            </a:r>
            <a:r>
              <a:rPr lang="ru-RU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)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30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604528" y="6226279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CF6F2-695E-4883-A5A5-DE2281C61271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24</a:t>
            </a:fld>
            <a:endParaRPr kumimoji="0" lang="ru-RU" altLang="ru-RU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771" name="Text Box 2"/>
              <p:cNvSpPr txBox="1">
                <a:spLocks noChangeArrowheads="1"/>
              </p:cNvSpPr>
              <p:nvPr/>
            </p:nvSpPr>
            <p:spPr bwMode="auto">
              <a:xfrm>
                <a:off x="604528" y="2232109"/>
                <a:ext cx="8215944" cy="32316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400" b="1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Solution</a:t>
                </a:r>
                <a:r>
                  <a:rPr kumimoji="0" lang="ru-RU" altLang="ru-RU" sz="2400" b="1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:</a:t>
                </a:r>
                <a:endParaRPr kumimoji="0" lang="en-US" altLang="ru-RU" sz="2400" b="1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0" lang="en-US" altLang="ru-RU" sz="24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kumimoji="0" lang="ru-RU" altLang="ru-RU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en-US" altLang="ru-RU" sz="2400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ru-RU" sz="2400" i="1" baseline="-25000" dirty="0" err="1">
                        <a:latin typeface="Cambria Math" panose="02040503050406030204" pitchFamily="18" charset="0"/>
                      </a:rPr>
                      <m:t>𝑚𝑒𝑎𝑛</m:t>
                    </m:r>
                  </m:oMath>
                </a14:m>
                <a:r>
                  <a:rPr kumimoji="0" lang="en-US" altLang="ru-RU" sz="2400" dirty="0">
                    <a:latin typeface="Arial" panose="020B0604020202020204" pitchFamily="34" charset="0"/>
                  </a:rPr>
                  <a:t>,</a:t>
                </a:r>
              </a:p>
              <a:p>
                <a:pPr marL="342900" indent="-342900" eaLnBrk="1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50000"/>
                  </a:spcAft>
                </a:pP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ru-RU" sz="24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0" lang="en-US" altLang="ru-RU" sz="2400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 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𝑆𝑝𝑎𝑛</m:t>
                    </m:r>
                    <m:r>
                      <a:rPr kumimoji="0" lang="en-US" altLang="ru-RU" sz="2400" i="1" dirty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kumimoji="0" lang="en-GB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, </m:t>
                    </m:r>
                    <m:r>
                      <a:rPr kumimoji="0" lang="en-US" altLang="ru-RU" sz="24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US" altLang="ru-RU" sz="2400" i="1" baseline="-30000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,</a:t>
                </a:r>
                <a:r>
                  <a:rPr kumimoji="0" lang="en-US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the eigenvectors </a:t>
                </a:r>
                <a14:m>
                  <m:oMath xmlns:m="http://schemas.openxmlformats.org/officeDocument/2006/math">
                    <m:r>
                      <a:rPr kumimoji="0" lang="en-GB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{</m:t>
                    </m:r>
                    <m:r>
                      <a:rPr kumimoji="0" lang="en-GB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US" altLang="ru-RU" sz="24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GB" altLang="ru-RU" sz="2400" i="1" baseline="-30000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kumimoji="0" lang="en-GB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…, </m:t>
                    </m:r>
                    <m:r>
                      <a:rPr kumimoji="0" lang="en-US" altLang="ru-RU" sz="2400" b="1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𝒆</m:t>
                    </m:r>
                    <m:r>
                      <a:rPr kumimoji="0" lang="en-US" altLang="ru-RU" sz="2400" i="1" baseline="-30000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kumimoji="0" lang="en-GB" altLang="ru-RU" sz="24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of the matrix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</a:t>
                </a:r>
                <a:r>
                  <a:rPr kumimoji="0" lang="ru-RU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correspond to </a:t>
                </a: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</m:oMath>
                </a14:m>
                <a:r>
                  <a:rPr kumimoji="0" lang="ru-RU" altLang="ru-RU" sz="24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largest eigenvalues</a:t>
                </a:r>
                <a:endParaRPr kumimoji="0" lang="ru-RU" altLang="ru-RU" sz="24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2771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4528" y="2232109"/>
                <a:ext cx="8215944" cy="3231654"/>
              </a:xfrm>
              <a:prstGeom prst="rect">
                <a:avLst/>
              </a:prstGeom>
              <a:blipFill rotWithShape="0">
                <a:blip r:embed="rId2"/>
                <a:stretch>
                  <a:fillRect l="-1113" b="-150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773" name="Group 11"/>
          <p:cNvGrpSpPr>
            <a:grpSpLocks/>
          </p:cNvGrpSpPr>
          <p:nvPr/>
        </p:nvGrpSpPr>
        <p:grpSpPr bwMode="auto">
          <a:xfrm>
            <a:off x="6140905" y="997828"/>
            <a:ext cx="2679567" cy="2012950"/>
            <a:chOff x="723" y="1536"/>
            <a:chExt cx="1778" cy="1514"/>
          </a:xfrm>
        </p:grpSpPr>
        <p:sp>
          <p:nvSpPr>
            <p:cNvPr id="32776" name="Line 12"/>
            <p:cNvSpPr>
              <a:spLocks noChangeShapeType="1"/>
            </p:cNvSpPr>
            <p:nvPr/>
          </p:nvSpPr>
          <p:spPr bwMode="auto">
            <a:xfrm>
              <a:off x="1392" y="1968"/>
              <a:ext cx="624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7" name="Line 13"/>
            <p:cNvSpPr>
              <a:spLocks noChangeShapeType="1"/>
            </p:cNvSpPr>
            <p:nvPr/>
          </p:nvSpPr>
          <p:spPr bwMode="auto">
            <a:xfrm flipV="1">
              <a:off x="1008" y="1680"/>
              <a:ext cx="0" cy="12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8" name="Line 14"/>
            <p:cNvSpPr>
              <a:spLocks noChangeShapeType="1"/>
            </p:cNvSpPr>
            <p:nvPr/>
          </p:nvSpPr>
          <p:spPr bwMode="auto">
            <a:xfrm>
              <a:off x="1008" y="2928"/>
              <a:ext cx="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79" name="Oval 15"/>
            <p:cNvSpPr>
              <a:spLocks noChangeArrowheads="1"/>
            </p:cNvSpPr>
            <p:nvPr/>
          </p:nvSpPr>
          <p:spPr bwMode="auto">
            <a:xfrm>
              <a:off x="1296" y="2592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0" name="Oval 16"/>
            <p:cNvSpPr>
              <a:spLocks noChangeArrowheads="1"/>
            </p:cNvSpPr>
            <p:nvPr/>
          </p:nvSpPr>
          <p:spPr bwMode="auto">
            <a:xfrm>
              <a:off x="1536" y="24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1" name="Oval 17"/>
            <p:cNvSpPr>
              <a:spLocks noChangeArrowheads="1"/>
            </p:cNvSpPr>
            <p:nvPr/>
          </p:nvSpPr>
          <p:spPr bwMode="auto">
            <a:xfrm>
              <a:off x="2016" y="21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2" name="Oval 18"/>
            <p:cNvSpPr>
              <a:spLocks noChangeArrowheads="1"/>
            </p:cNvSpPr>
            <p:nvPr/>
          </p:nvSpPr>
          <p:spPr bwMode="auto">
            <a:xfrm>
              <a:off x="1728" y="2160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3" name="Oval 19"/>
            <p:cNvSpPr>
              <a:spLocks noChangeArrowheads="1"/>
            </p:cNvSpPr>
            <p:nvPr/>
          </p:nvSpPr>
          <p:spPr bwMode="auto">
            <a:xfrm>
              <a:off x="1104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4" name="Oval 20"/>
            <p:cNvSpPr>
              <a:spLocks noChangeArrowheads="1"/>
            </p:cNvSpPr>
            <p:nvPr/>
          </p:nvSpPr>
          <p:spPr bwMode="auto">
            <a:xfrm>
              <a:off x="1968" y="2016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5" name="Line 21"/>
            <p:cNvSpPr>
              <a:spLocks noChangeShapeType="1"/>
            </p:cNvSpPr>
            <p:nvPr/>
          </p:nvSpPr>
          <p:spPr bwMode="auto">
            <a:xfrm flipV="1">
              <a:off x="1152" y="1968"/>
              <a:ext cx="1104" cy="7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786" name="Text Box 22"/>
            <p:cNvSpPr txBox="1">
              <a:spLocks noChangeArrowheads="1"/>
            </p:cNvSpPr>
            <p:nvPr/>
          </p:nvSpPr>
          <p:spPr bwMode="auto">
            <a:xfrm>
              <a:off x="2112" y="1709"/>
              <a:ext cx="2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000" b="1">
                  <a:latin typeface="Arial" panose="020B0604020202020204" pitchFamily="34" charset="0"/>
                </a:rPr>
                <a:t>e</a:t>
              </a:r>
              <a:r>
                <a:rPr kumimoji="0" lang="en-US" altLang="ru-RU" sz="2000" baseline="-25000">
                  <a:latin typeface="Arial" panose="020B0604020202020204" pitchFamily="34" charset="0"/>
                </a:rPr>
                <a:t>1</a:t>
              </a:r>
            </a:p>
          </p:txBody>
        </p:sp>
        <p:sp>
          <p:nvSpPr>
            <p:cNvPr id="32787" name="Oval 23"/>
            <p:cNvSpPr>
              <a:spLocks noChangeArrowheads="1"/>
            </p:cNvSpPr>
            <p:nvPr/>
          </p:nvSpPr>
          <p:spPr bwMode="auto">
            <a:xfrm>
              <a:off x="1632" y="2304"/>
              <a:ext cx="96" cy="9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kumimoji="0" lang="en-US" altLang="ru-RU" sz="2400"/>
            </a:p>
          </p:txBody>
        </p:sp>
        <p:sp>
          <p:nvSpPr>
            <p:cNvPr id="32788" name="Text Box 24"/>
            <p:cNvSpPr txBox="1">
              <a:spLocks noChangeArrowheads="1"/>
            </p:cNvSpPr>
            <p:nvPr/>
          </p:nvSpPr>
          <p:spPr bwMode="auto">
            <a:xfrm>
              <a:off x="1488" y="2045"/>
              <a:ext cx="2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000" b="1" dirty="0">
                  <a:latin typeface="Arial" panose="020B0604020202020204" pitchFamily="34" charset="0"/>
                </a:rPr>
                <a:t>x</a:t>
              </a:r>
              <a:r>
                <a:rPr kumimoji="0" lang="en-US" altLang="ru-RU" sz="2000" baseline="-25000" dirty="0">
                  <a:latin typeface="Arial" panose="020B0604020202020204" pitchFamily="34" charset="0"/>
                </a:rPr>
                <a:t>0</a:t>
              </a:r>
              <a:endParaRPr kumimoji="0" lang="en-US" altLang="ru-RU" sz="2000" dirty="0">
                <a:latin typeface="Arial" panose="020B0604020202020204" pitchFamily="34" charset="0"/>
              </a:endParaRPr>
            </a:p>
          </p:txBody>
        </p:sp>
        <p:sp>
          <p:nvSpPr>
            <p:cNvPr id="32789" name="Text Box 25"/>
            <p:cNvSpPr txBox="1">
              <a:spLocks noChangeArrowheads="1"/>
            </p:cNvSpPr>
            <p:nvPr/>
          </p:nvSpPr>
          <p:spPr bwMode="auto">
            <a:xfrm>
              <a:off x="1344" y="1709"/>
              <a:ext cx="26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000" b="1">
                  <a:latin typeface="Arial" panose="020B0604020202020204" pitchFamily="34" charset="0"/>
                </a:rPr>
                <a:t>e</a:t>
              </a:r>
              <a:r>
                <a:rPr kumimoji="0" lang="en-US" altLang="ru-RU" sz="2000" baseline="-25000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32790" name="Text Box 26"/>
            <p:cNvSpPr txBox="1">
              <a:spLocks noChangeArrowheads="1"/>
            </p:cNvSpPr>
            <p:nvPr/>
          </p:nvSpPr>
          <p:spPr bwMode="auto">
            <a:xfrm>
              <a:off x="2246" y="276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400" b="1"/>
                <a:t>I</a:t>
              </a:r>
              <a:r>
                <a:rPr kumimoji="0" lang="en-US" altLang="ru-RU" sz="2400" baseline="-25000"/>
                <a:t>1</a:t>
              </a:r>
            </a:p>
          </p:txBody>
        </p:sp>
        <p:sp>
          <p:nvSpPr>
            <p:cNvPr id="32791" name="Text Box 27"/>
            <p:cNvSpPr txBox="1">
              <a:spLocks noChangeArrowheads="1"/>
            </p:cNvSpPr>
            <p:nvPr/>
          </p:nvSpPr>
          <p:spPr bwMode="auto">
            <a:xfrm>
              <a:off x="723" y="153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400" b="1"/>
                <a:t>I</a:t>
              </a:r>
              <a:r>
                <a:rPr kumimoji="0" lang="en-US" altLang="ru-RU" sz="2400" baseline="-25000"/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775" name="Text Box 29"/>
              <p:cNvSpPr txBox="1">
                <a:spLocks noChangeArrowheads="1"/>
              </p:cNvSpPr>
              <p:nvPr/>
            </p:nvSpPr>
            <p:spPr bwMode="auto">
              <a:xfrm>
                <a:off x="79375" y="1527175"/>
                <a:ext cx="6400292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400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0" lang="en-US" altLang="ru-RU" sz="2400" i="1" dirty="0" smtClean="0">
                          <a:latin typeface="Cambria Math" panose="02040503050406030204" pitchFamily="18" charset="0"/>
                        </a:rPr>
                        <m:t>(1)={</m:t>
                      </m:r>
                      <m:r>
                        <a:rPr kumimoji="0" lang="en-US" altLang="ru-RU" sz="240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ru-RU" sz="2400" b="1" i="1" dirty="0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400" b="1" i="1" dirty="0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kumimoji="0" lang="en-US" altLang="ru-RU" sz="2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kumimoji="0" lang="en-US" altLang="ru-RU" sz="2400" i="1" dirty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kumimoji="0" lang="ru-RU" altLang="ru-RU" sz="2400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775" name="Text 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375" y="1527175"/>
                <a:ext cx="6400292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itle 1">
                <a:extLst>
                  <a:ext uri="{FF2B5EF4-FFF2-40B4-BE49-F238E27FC236}">
                    <a16:creationId xmlns="" xmlns:a16="http://schemas.microsoft.com/office/drawing/2014/main" id="{D5A8D34F-62AF-094E-B4B7-2E13138B8D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1" y="36738"/>
                <a:ext cx="8226694" cy="706437"/>
              </a:xfrm>
              <a:prstGeom prst="rect">
                <a:avLst/>
              </a:prstGeom>
            </p:spPr>
            <p:txBody>
              <a:bodyPr anchor="ctr">
                <a:normAutofit/>
              </a:bodyPr>
              <a:lstStyle>
                <a:lvl1pPr algn="l" rtl="0" eaLnBrk="1" fontAlgn="base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+mj-lt"/>
                    <a:ea typeface="MS PGothic" pitchFamily="34" charset="-128"/>
                    <a:cs typeface="ＭＳ Ｐゴシック" charset="0"/>
                  </a:defRPr>
                </a:lvl1pPr>
                <a:lvl2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2pPr>
                <a:lvl3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3pPr>
                <a:lvl4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4pPr>
                <a:lvl5pPr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187" b="1">
                    <a:solidFill>
                      <a:srgbClr val="595959"/>
                    </a:solidFill>
                    <a:latin typeface="Arial" charset="0"/>
                    <a:ea typeface="MS PGothic" pitchFamily="34" charset="-128"/>
                    <a:cs typeface="ＭＳ Ｐゴシック" charset="0"/>
                  </a:defRPr>
                </a:lvl5pPr>
                <a:lvl6pPr marL="180821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6pPr>
                <a:lvl7pPr marL="361643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7pPr>
                <a:lvl8pPr marL="542465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8pPr>
                <a:lvl9pPr marL="723287" algn="l" rtl="0" eaLnBrk="1" fontAlgn="base" hangingPunct="1">
                  <a:lnSpc>
                    <a:spcPts val="1582"/>
                  </a:lnSpc>
                  <a:spcBef>
                    <a:spcPct val="0"/>
                  </a:spcBef>
                  <a:spcAft>
                    <a:spcPct val="0"/>
                  </a:spcAft>
                  <a:defRPr sz="1345" b="1">
                    <a:solidFill>
                      <a:srgbClr val="993333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altLang="ru-RU" sz="2400" kern="0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Example</a:t>
                </a:r>
                <a:r>
                  <a:rPr lang="ru-RU" altLang="ru-RU" sz="2400" kern="0" dirty="0" smtClean="0">
                    <a:solidFill>
                      <a:schemeClr val="accent2"/>
                    </a:solidFill>
                    <a:latin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ru-RU" sz="2400" b="1" i="1" kern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ru-RU" sz="2400" kern="0" dirty="0">
                  <a:solidFill>
                    <a:schemeClr val="accent2"/>
                  </a:solidFill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itle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D5A8D34F-62AF-094E-B4B7-2E13138B8D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1" y="36738"/>
                <a:ext cx="8226694" cy="706437"/>
              </a:xfrm>
              <a:prstGeom prst="rect">
                <a:avLst/>
              </a:prstGeom>
              <a:blipFill rotWithShape="0">
                <a:blip r:embed="rId4"/>
                <a:stretch>
                  <a:fillRect l="-1111" b="-2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83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Text Box 28"/>
              <p:cNvSpPr txBox="1">
                <a:spLocks noChangeArrowheads="1"/>
              </p:cNvSpPr>
              <p:nvPr/>
            </p:nvSpPr>
            <p:spPr bwMode="auto">
              <a:xfrm>
                <a:off x="395536" y="785803"/>
                <a:ext cx="8496944" cy="22593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Dimension reduction</a:t>
                </a:r>
                <a:r>
                  <a:rPr kumimoji="0" lang="ru-RU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     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u-RU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	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h</m:t>
                      </m:r>
                      <m:d>
                        <m:dPr>
                          <m:ctrlP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</m:d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GB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GB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</m:sSup>
                    </m:oMath>
                  </m:oMathPara>
                </a14:m>
                <a:endParaRPr kumimoji="0" lang="ru-RU" altLang="ru-RU" sz="2000" baseline="300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r>
                  <a:rPr kumimoji="0" lang="en-US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Reconstruction:</a:t>
                </a:r>
                <a:r>
                  <a:rPr kumimoji="0" lang="ru-RU" altLang="ru-RU" sz="2000" b="1" dirty="0" smtClean="0">
                    <a:solidFill>
                      <a:schemeClr val="accent2"/>
                    </a:solidFill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ru-RU" sz="2000" b="1" dirty="0">
                  <a:solidFill>
                    <a:schemeClr val="accent2"/>
                  </a:solidFill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b="1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b="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  <a:sym typeface="Symbol" panose="05050102010706020507" pitchFamily="18" charset="2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  <a:sym typeface="Symbol" panose="05050102010706020507" pitchFamily="18" charset="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0" lang="en-GB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</m:t>
                              </m:r>
                              <m:sSub>
                                <m:sSub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→</m:t>
                      </m:r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𝑔</m:t>
                      </m:r>
                      <m:d>
                        <m:dPr>
                          <m:ctrlP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d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</m:d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=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++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𝑞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𝑒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33795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785803"/>
                <a:ext cx="8496944" cy="2259336"/>
              </a:xfrm>
              <a:prstGeom prst="rect">
                <a:avLst/>
              </a:prstGeom>
              <a:blipFill rotWithShape="0">
                <a:blip r:embed="rId2"/>
                <a:stretch>
                  <a:fillRect l="-789" t="-13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355EF317-7D68-0D4F-8026-EAD547A623AA}"/>
              </a:ext>
            </a:extLst>
          </p:cNvPr>
          <p:cNvGrpSpPr/>
          <p:nvPr/>
        </p:nvGrpSpPr>
        <p:grpSpPr>
          <a:xfrm>
            <a:off x="1763688" y="2886541"/>
            <a:ext cx="5329014" cy="3782819"/>
            <a:chOff x="1979501" y="2814157"/>
            <a:chExt cx="5329014" cy="3782819"/>
          </a:xfrm>
        </p:grpSpPr>
        <p:pic>
          <p:nvPicPr>
            <p:cNvPr id="33796" name="Изображение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176" b="1445"/>
            <a:stretch/>
          </p:blipFill>
          <p:spPr bwMode="auto">
            <a:xfrm>
              <a:off x="2098819" y="3212976"/>
              <a:ext cx="5132391" cy="338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797" name="TextBox 4"/>
            <p:cNvSpPr txBox="1">
              <a:spLocks noChangeArrowheads="1"/>
            </p:cNvSpPr>
            <p:nvPr/>
          </p:nvSpPr>
          <p:spPr bwMode="auto">
            <a:xfrm>
              <a:off x="1979501" y="2814157"/>
              <a:ext cx="5329014" cy="4619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>
                  <a:latin typeface="Arial" panose="020B0604020202020204" pitchFamily="34" charset="0"/>
                </a:rPr>
                <a:t>PCA </a:t>
              </a:r>
              <a:r>
                <a:rPr lang="en-US" altLang="en-US" dirty="0" smtClean="0">
                  <a:latin typeface="Arial" panose="020B0604020202020204" pitchFamily="34" charset="0"/>
                </a:rPr>
                <a:t>for</a:t>
              </a:r>
              <a:r>
                <a:rPr lang="ru-RU" altLang="en-US" dirty="0" smtClean="0">
                  <a:latin typeface="Arial" panose="020B0604020202020204" pitchFamily="34" charset="0"/>
                </a:rPr>
                <a:t> </a:t>
              </a:r>
              <a:r>
                <a:rPr lang="en-US" altLang="en-US" dirty="0">
                  <a:latin typeface="Arial" panose="020B0604020202020204" pitchFamily="34" charset="0"/>
                </a:rPr>
                <a:t>MNIST</a:t>
              </a:r>
              <a:endParaRPr lang="ru-RU" altLang="en-US" dirty="0"/>
            </a:p>
          </p:txBody>
        </p:sp>
      </p:grp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EF57BD0F-0BDC-9440-A48B-82AE0C84827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solves the full dimension reduction problem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91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820" name="Rectangle 3"/>
              <p:cNvSpPr>
                <a:spLocks noChangeArrowheads="1"/>
              </p:cNvSpPr>
              <p:nvPr/>
            </p:nvSpPr>
            <p:spPr bwMode="auto">
              <a:xfrm>
                <a:off x="385762" y="2437007"/>
                <a:ext cx="9144000" cy="14938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spcAft>
                    <a:spcPct val="80000"/>
                  </a:spcAft>
                </a:pP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Select </a:t>
                </a:r>
                <a14:m>
                  <m:oMath xmlns:m="http://schemas.openxmlformats.org/officeDocument/2006/math">
                    <m:r>
                      <a:rPr kumimoji="0" lang="en-US" altLang="ru-RU" sz="2000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kumimoji="0" lang="en-US" altLang="ru-RU" sz="2000" i="1" dirty="0" smtClean="0">
                        <a:latin typeface="Cambria Math" panose="02040503050406030204" pitchFamily="18" charset="0"/>
                      </a:rPr>
                      <m:t> ~ 102</m:t>
                    </m:r>
                  </m:oMath>
                </a14:m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eigenvectors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 , </m:t>
                    </m:r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 err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sub>
                    </m:sSub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ru-RU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pPr>
                        <m:e>
                          <m:r>
                            <a:rPr kumimoji="0" lang="en-US" altLang="ru-RU" sz="200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𝑋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∗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r>
                        <a:rPr kumimoji="0" lang="en-US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</m:t>
                      </m:r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 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0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1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0" lang="en-US" altLang="ru-RU" sz="2000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  <a:sym typeface="Symbol" panose="05050102010706020507" pitchFamily="18" charset="2"/>
                        </a:rPr>
                        <m:t>++</m:t>
                      </m:r>
                      <m:sSub>
                        <m:sSub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dirty="0" err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𝑞</m:t>
                          </m:r>
                        </m:sub>
                      </m:sSub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kumimoji="0" lang="en-US" altLang="ru-RU" sz="2000" b="1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</m:ctrlPr>
                        </m:sSubPr>
                        <m:e>
                          <m:r>
                            <a:rPr kumimoji="0" lang="en-US" altLang="ru-RU" sz="2000" b="1" i="1" dirty="0" err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𝒆</m:t>
                          </m:r>
                        </m:e>
                        <m:sub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  <a:sym typeface="Symbol" panose="05050102010706020507" pitchFamily="18" charset="2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0"/>
                  </a:spcBef>
                  <a:spcAft>
                    <a:spcPct val="50000"/>
                  </a:spcAft>
                  <a:buFontTx/>
                  <a:buNone/>
                </a:pP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820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762" y="2437007"/>
                <a:ext cx="9144000" cy="1493870"/>
              </a:xfrm>
              <a:prstGeom prst="rect">
                <a:avLst/>
              </a:prstGeom>
              <a:blipFill rotWithShape="0">
                <a:blip r:embed="rId3"/>
                <a:stretch>
                  <a:fillRect l="-600" t="-24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821" name="Group 4"/>
          <p:cNvGrpSpPr>
            <a:grpSpLocks/>
          </p:cNvGrpSpPr>
          <p:nvPr/>
        </p:nvGrpSpPr>
        <p:grpSpPr bwMode="auto">
          <a:xfrm>
            <a:off x="423738" y="3352800"/>
            <a:ext cx="8462963" cy="2335213"/>
            <a:chOff x="186" y="2208"/>
            <a:chExt cx="5331" cy="1471"/>
          </a:xfrm>
        </p:grpSpPr>
        <p:pic>
          <p:nvPicPr>
            <p:cNvPr id="34830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" y="2564"/>
              <a:ext cx="3521" cy="8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31" name="Line 6"/>
            <p:cNvSpPr>
              <a:spLocks noChangeShapeType="1"/>
            </p:cNvSpPr>
            <p:nvPr/>
          </p:nvSpPr>
          <p:spPr bwMode="auto">
            <a:xfrm>
              <a:off x="768" y="2967"/>
              <a:ext cx="29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34832" name="Picture 7"/>
            <p:cNvPicPr preferRelativeResize="0"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48" t="16777" r="27962" b="20271"/>
            <a:stretch>
              <a:fillRect/>
            </a:stretch>
          </p:blipFill>
          <p:spPr bwMode="auto">
            <a:xfrm>
              <a:off x="186" y="2448"/>
              <a:ext cx="527" cy="1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33" name="Picture 8" descr="Edittex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" y="3518"/>
              <a:ext cx="121" cy="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4834" name="Group 9"/>
            <p:cNvGrpSpPr>
              <a:grpSpLocks/>
            </p:cNvGrpSpPr>
            <p:nvPr/>
          </p:nvGrpSpPr>
          <p:grpSpPr bwMode="auto">
            <a:xfrm>
              <a:off x="4224" y="2208"/>
              <a:ext cx="1293" cy="1288"/>
              <a:chOff x="4320" y="1920"/>
              <a:chExt cx="1293" cy="1288"/>
            </a:xfrm>
          </p:grpSpPr>
          <p:pic>
            <p:nvPicPr>
              <p:cNvPr id="34836" name="Picture 10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39" t="19998" r="2151" b="52223"/>
              <a:stretch>
                <a:fillRect/>
              </a:stretch>
            </p:blipFill>
            <p:spPr bwMode="auto">
              <a:xfrm>
                <a:off x="5118" y="2208"/>
                <a:ext cx="495" cy="1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4837" name="Line 11"/>
              <p:cNvSpPr>
                <a:spLocks noChangeShapeType="1"/>
              </p:cNvSpPr>
              <p:nvPr/>
            </p:nvSpPr>
            <p:spPr bwMode="auto">
              <a:xfrm>
                <a:off x="4793" y="2751"/>
                <a:ext cx="295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838" name="Line 12"/>
              <p:cNvSpPr>
                <a:spLocks noChangeShapeType="1"/>
              </p:cNvSpPr>
              <p:nvPr/>
            </p:nvSpPr>
            <p:spPr bwMode="auto">
              <a:xfrm>
                <a:off x="4320" y="1920"/>
                <a:ext cx="768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835" name="Rectangle 13"/>
                <p:cNvSpPr>
                  <a:spLocks noChangeArrowheads="1"/>
                </p:cNvSpPr>
                <p:nvPr/>
              </p:nvSpPr>
              <p:spPr bwMode="auto">
                <a:xfrm>
                  <a:off x="1165" y="3427"/>
                  <a:ext cx="3525" cy="2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ru-RU" sz="160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2    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3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4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sSub>
                          <m:sSubPr>
                            <m:ctrlP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kumimoji="0" lang="en-US" altLang="ru-RU" sz="1600" b="1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5</m:t>
                            </m:r>
                          </m:sub>
                        </m:sSub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6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sSub>
                          <m:sSubPr>
                            <m:ctrlP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kumimoji="0" lang="en-US" altLang="ru-RU" sz="1600" b="1" i="1" dirty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𝒆</m:t>
                            </m:r>
                          </m:e>
                          <m:sub>
                            <m:r>
                              <a:rPr kumimoji="0" lang="ru-RU" altLang="ru-RU" sz="1600" b="0" i="1" dirty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6</m:t>
                            </m:r>
                          </m:sub>
                        </m:sSub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7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    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kumimoji="0" lang="en-US" altLang="ru-RU" sz="16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</m:t>
                        </m:r>
                        <m:r>
                          <a:rPr kumimoji="0" lang="en-US" altLang="ru-RU" sz="1600" b="1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𝒆</m:t>
                        </m:r>
                        <m:r>
                          <a:rPr kumimoji="0" lang="en-US" altLang="ru-RU" sz="1600" i="1" baseline="-25000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8</m:t>
                        </m:r>
                        <m:r>
                          <a:rPr kumimoji="0" lang="en-US" altLang="ru-RU" sz="2000" i="1" dirty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 </m:t>
                        </m:r>
                      </m:oMath>
                    </m:oMathPara>
                  </a14:m>
                  <a:endParaRPr kumimoji="0" lang="ru-RU" altLang="ru-RU" sz="2000" dirty="0">
                    <a:latin typeface="Arial" panose="020B0604020202020204" pitchFamily="34" charset="0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34835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65" y="3427"/>
                  <a:ext cx="3525" cy="25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3030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4823" name="Rectangle 25"/>
              <p:cNvSpPr>
                <a:spLocks noChangeArrowheads="1"/>
              </p:cNvSpPr>
              <p:nvPr/>
            </p:nvSpPr>
            <p:spPr bwMode="auto">
              <a:xfrm>
                <a:off x="385762" y="801689"/>
                <a:ext cx="9144000" cy="13719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spcAft>
                    <a:spcPct val="50000"/>
                  </a:spcAft>
                </a:pPr>
                <a:r>
                  <a:rPr kumimoji="0" lang="en-US" altLang="ru-RU" sz="2000" dirty="0" smtClean="0">
                    <a:latin typeface="Arial" panose="020B0604020202020204" pitchFamily="34" charset="0"/>
                  </a:rPr>
                  <a:t> Eigenvectors</a:t>
                </a:r>
                <a:r>
                  <a:rPr kumimoji="0" lang="ru-RU" altLang="ru-RU" sz="2000" dirty="0" smtClean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GB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0" lang="en-US" altLang="ru-RU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0" lang="en-GB" altLang="ru-RU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…, </m:t>
                    </m:r>
                    <m:sSub>
                      <m:sSubPr>
                        <m:ctrlPr>
                          <a:rPr kumimoji="0" lang="en-US" altLang="ru-RU" sz="2000" b="1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ru-RU" sz="2000" b="1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b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a:rPr kumimoji="0" lang="en-US" altLang="ru-RU" sz="2000" b="1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ru-RU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kumimoji="0" lang="en-US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for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faces space</a:t>
                </a:r>
                <a:r>
                  <a:rPr kumimoji="0" lang="ru-RU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:</a:t>
                </a:r>
                <a:r>
                  <a:rPr kumimoji="0" lang="en-US" altLang="ru-RU" sz="2000" dirty="0" smtClean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kumimoji="0" lang="en-US" altLang="ru-RU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~ 106</m:t>
                    </m:r>
                  </m:oMath>
                </a14:m>
                <a:r>
                  <a:rPr kumimoji="0" lang="en-US" altLang="ru-RU" sz="2000" dirty="0">
                    <a:latin typeface="Arial" panose="020B0604020202020204" pitchFamily="34" charset="0"/>
                    <a:cs typeface="Times New Roman" panose="02020603050405020304" pitchFamily="18" charset="0"/>
                  </a:rPr>
                  <a:t> </a:t>
                </a:r>
                <a:endParaRPr kumimoji="0" lang="ru-RU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  <a:spcAft>
                    <a:spcPct val="50000"/>
                  </a:spcAft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kumimoji="0" lang="ru-RU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US" altLang="ru-RU" sz="20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b="0" i="1" dirty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1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0" lang="en-US" altLang="ru-RU" sz="2000" i="1" dirty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…, </m:t>
                              </m:r>
                              <m:d>
                                <m:dPr>
                                  <m:ctrlPr>
                                    <a:rPr kumimoji="0" lang="en-US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𝑋</m:t>
                                  </m:r>
                                  <m:r>
                                    <a:rPr kumimoji="0" lang="en-US" altLang="ru-RU" sz="2000" b="0" i="1" dirty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kumimoji="0" lang="en-US" altLang="ru-RU" sz="2000" i="1" dirty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ru-RU" sz="2000" b="1" i="1" dirty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𝒆</m:t>
                                      </m:r>
                                    </m:e>
                                    <m:sub>
                                      <m:r>
                                        <a:rPr kumimoji="0" lang="en-US" altLang="ru-RU" sz="2000" b="0" i="1" dirty="0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kumimoji="0" lang="en-US" altLang="ru-RU" sz="20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kumimoji="0" lang="en-US" altLang="ru-RU" sz="2000" dirty="0">
                  <a:latin typeface="Arial" panose="020B06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823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5762" y="801689"/>
                <a:ext cx="9144000" cy="1371979"/>
              </a:xfrm>
              <a:prstGeom prst="rect">
                <a:avLst/>
              </a:prstGeom>
              <a:blipFill rotWithShape="0">
                <a:blip r:embed="rId9"/>
                <a:stretch>
                  <a:fillRect l="-600" t="-26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="" xmlns:a16="http://schemas.microsoft.com/office/drawing/2014/main" id="{5D5A1272-F054-CA4A-AF42-80F8252F723C}"/>
              </a:ext>
            </a:extLst>
          </p:cNvPr>
          <p:cNvSpPr/>
          <p:nvPr/>
        </p:nvSpPr>
        <p:spPr bwMode="auto">
          <a:xfrm rot="5400000">
            <a:off x="3849270" y="1343418"/>
            <a:ext cx="221323" cy="1224135"/>
          </a:xfrm>
          <a:prstGeom prst="rightBrac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24" name="Right Brace 23">
            <a:extLst>
              <a:ext uri="{FF2B5EF4-FFF2-40B4-BE49-F238E27FC236}">
                <a16:creationId xmlns="" xmlns:a16="http://schemas.microsoft.com/office/drawing/2014/main" id="{E67D84D6-6C51-FE47-94DB-657F682BB480}"/>
              </a:ext>
            </a:extLst>
          </p:cNvPr>
          <p:cNvSpPr/>
          <p:nvPr/>
        </p:nvSpPr>
        <p:spPr bwMode="auto">
          <a:xfrm rot="5400000">
            <a:off x="5649471" y="1343418"/>
            <a:ext cx="221323" cy="1224135"/>
          </a:xfrm>
          <a:prstGeom prst="rightBrac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BD26C611-C347-EF4D-ADBA-62809FA85F66}"/>
                  </a:ext>
                </a:extLst>
              </p:cNvPr>
              <p:cNvSpPr txBox="1"/>
              <p:nvPr/>
            </p:nvSpPr>
            <p:spPr>
              <a:xfrm>
                <a:off x="3726309" y="2006465"/>
                <a:ext cx="4672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D26C611-C347-EF4D-ADBA-62809FA85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309" y="2006465"/>
                <a:ext cx="467244" cy="369332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="" xmlns:a16="http://schemas.microsoft.com/office/drawing/2014/main" id="{E1B2F68E-DAB2-7F42-A6C1-E69C60AE2AE0}"/>
                  </a:ext>
                </a:extLst>
              </p:cNvPr>
              <p:cNvSpPr txBox="1"/>
              <p:nvPr/>
            </p:nvSpPr>
            <p:spPr>
              <a:xfrm>
                <a:off x="5580112" y="1988840"/>
                <a:ext cx="469359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ru-RU" sz="1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1B2F68E-DAB2-7F42-A6C1-E69C60AE2A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112" y="1988840"/>
                <a:ext cx="469359" cy="390748"/>
              </a:xfrm>
              <a:prstGeom prst="rect">
                <a:avLst/>
              </a:prstGeom>
              <a:blipFill>
                <a:blip r:embed="rId11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="" xmlns:a16="http://schemas.microsoft.com/office/drawing/2014/main" id="{EB56685F-52BC-D94D-B90B-537A9C4992FB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for face recognition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559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843" name="Group 2"/>
          <p:cNvGrpSpPr>
            <a:grpSpLocks/>
          </p:cNvGrpSpPr>
          <p:nvPr/>
        </p:nvGrpSpPr>
        <p:grpSpPr bwMode="auto">
          <a:xfrm>
            <a:off x="323528" y="1124744"/>
            <a:ext cx="8731250" cy="2513013"/>
            <a:chOff x="192" y="2530"/>
            <a:chExt cx="5500" cy="1583"/>
          </a:xfrm>
        </p:grpSpPr>
        <p:pic>
          <p:nvPicPr>
            <p:cNvPr id="35848" name="Picture 3" descr="85faces-re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" y="2530"/>
              <a:ext cx="5280" cy="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9" name="Rectangle 4"/>
            <p:cNvSpPr>
              <a:spLocks noChangeArrowheads="1"/>
            </p:cNvSpPr>
            <p:nvPr/>
          </p:nvSpPr>
          <p:spPr bwMode="auto">
            <a:xfrm>
              <a:off x="192" y="3590"/>
              <a:ext cx="5500" cy="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From the left to the right: reconstruction using </a:t>
              </a:r>
              <a:r>
                <a:rPr kumimoji="0" lang="en-US" altLang="ru-RU" sz="2400" dirty="0">
                  <a:latin typeface="Times" panose="02020603050405020304" pitchFamily="18" charset="0"/>
                  <a:cs typeface="Times New Roman" panose="02020603050405020304" pitchFamily="18" charset="0"/>
                </a:rPr>
                <a:t>84, 40, 20, 3, 2, </a:t>
              </a:r>
              <a:r>
                <a:rPr kumimoji="0" lang="en-US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and</a:t>
              </a:r>
              <a:r>
                <a:rPr kumimoji="0" lang="ru-RU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0" lang="en-US" altLang="ru-RU" sz="2400" dirty="0">
                  <a:latin typeface="Times" panose="02020603050405020304" pitchFamily="18" charset="0"/>
                  <a:cs typeface="Times New Roman" panose="02020603050405020304" pitchFamily="18" charset="0"/>
                </a:rPr>
                <a:t>1 </a:t>
              </a:r>
              <a:r>
                <a:rPr kumimoji="0" lang="en-US" altLang="ru-RU" sz="2400" dirty="0" smtClean="0">
                  <a:latin typeface="Times" panose="02020603050405020304" pitchFamily="18" charset="0"/>
                  <a:cs typeface="Times New Roman" panose="02020603050405020304" pitchFamily="18" charset="0"/>
                </a:rPr>
                <a:t>dimensions.</a:t>
              </a:r>
              <a:r>
                <a:rPr kumimoji="0" lang="en-US" altLang="ru-RU" sz="1800" dirty="0" smtClean="0">
                  <a:cs typeface="Times New Roman" panose="02020603050405020304" pitchFamily="18" charset="0"/>
                </a:rPr>
                <a:t> </a:t>
              </a:r>
              <a:endParaRPr kumimoji="0" lang="en-US" altLang="ru-RU" sz="1800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35844" name="Group 5"/>
          <p:cNvGrpSpPr>
            <a:grpSpLocks/>
          </p:cNvGrpSpPr>
          <p:nvPr/>
        </p:nvGrpSpPr>
        <p:grpSpPr bwMode="auto">
          <a:xfrm>
            <a:off x="1619672" y="3861048"/>
            <a:ext cx="5230490" cy="2664296"/>
            <a:chOff x="1104" y="720"/>
            <a:chExt cx="3068" cy="1479"/>
          </a:xfrm>
        </p:grpSpPr>
        <p:pic>
          <p:nvPicPr>
            <p:cNvPr id="35845" name="Picture 6" descr="85faces-plotv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720"/>
              <a:ext cx="2388" cy="1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846" name="Text Box 7"/>
            <p:cNvSpPr txBox="1">
              <a:spLocks noChangeArrowheads="1"/>
            </p:cNvSpPr>
            <p:nvPr/>
          </p:nvSpPr>
          <p:spPr bwMode="auto">
            <a:xfrm>
              <a:off x="1104" y="720"/>
              <a:ext cx="6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/>
                <a:t>Variance</a:t>
              </a:r>
            </a:p>
          </p:txBody>
        </p:sp>
        <p:sp>
          <p:nvSpPr>
            <p:cNvPr id="35847" name="Text Box 8"/>
            <p:cNvSpPr txBox="1">
              <a:spLocks noChangeArrowheads="1"/>
            </p:cNvSpPr>
            <p:nvPr/>
          </p:nvSpPr>
          <p:spPr bwMode="auto">
            <a:xfrm>
              <a:off x="3168" y="1968"/>
              <a:ext cx="10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/>
                <a:t>Dimensionality</a:t>
              </a:r>
            </a:p>
          </p:txBody>
        </p:sp>
      </p:grp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EB789A78-BAC1-9C48-B977-AF909C444093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for face recognition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65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EB789A78-BAC1-9C48-B977-AF909C444093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for face recognition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1" y="1124744"/>
            <a:ext cx="55549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PCA is a linear approach to dimension </a:t>
            </a:r>
            <a:r>
              <a:rPr lang="en-US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reduction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It was quite popular before </a:t>
            </a:r>
            <a:r>
              <a:rPr lang="en-US" dirty="0" smtClean="0">
                <a:latin typeface="Arial" panose="020B0604020202020204" pitchFamily="34" charset="0"/>
                <a:cs typeface="Times New Roman" panose="02020603050405020304" pitchFamily="18" charset="0"/>
              </a:rPr>
              <a:t>2000s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Times New Roman" panose="02020603050405020304" pitchFamily="18" charset="0"/>
              </a:rPr>
              <a:t>The idea is to find the best projections</a:t>
            </a:r>
          </a:p>
        </p:txBody>
      </p:sp>
      <p:pic>
        <p:nvPicPr>
          <p:cNvPr id="86018" name="Picture 2" descr="Image result for pc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36712"/>
            <a:ext cx="3077072" cy="3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53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="" xmlns:a16="http://schemas.microsoft.com/office/drawing/2014/main" id="{EB789A78-BAC1-9C48-B977-AF909C444093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PCA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fails in a nonlinear setting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pic>
        <p:nvPicPr>
          <p:cNvPr id="86022" name="Picture 6" descr="Image result for pca for swissro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44824"/>
            <a:ext cx="5040560" cy="268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1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4699291D-EF27-8541-BDD2-C0C8A44F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739"/>
            <a:ext cx="8686800" cy="655958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Multidimensional time series</a:t>
            </a:r>
            <a:endParaRPr lang="ru-RU" sz="240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9F646D65-D4D8-064D-9600-50E68A4A538A}"/>
              </a:ext>
            </a:extLst>
          </p:cNvPr>
          <p:cNvGrpSpPr/>
          <p:nvPr/>
        </p:nvGrpSpPr>
        <p:grpSpPr>
          <a:xfrm>
            <a:off x="1331640" y="1195974"/>
            <a:ext cx="2809429" cy="1732106"/>
            <a:chOff x="1299407" y="1199324"/>
            <a:chExt cx="2809429" cy="1732106"/>
          </a:xfrm>
        </p:grpSpPr>
        <p:pic>
          <p:nvPicPr>
            <p:cNvPr id="4" name="Picture 2" descr="http://energyserve.co.uk/wp-content/plugins/simple-graph/grapher/pchart_romeo.php?tid=1&amp;uid=3&amp;w=450&amp;h=300&amp;filter=&amp;stime=1325376000&amp;etime=1328486400">
              <a:extLst>
                <a:ext uri="{FF2B5EF4-FFF2-40B4-BE49-F238E27FC236}">
                  <a16:creationId xmlns="" xmlns:a16="http://schemas.microsoft.com/office/drawing/2014/main" id="{2EBB1710-0E54-8D48-BABB-A2E8E0E21B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3423" y="1199324"/>
              <a:ext cx="2665413" cy="1295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Прямоугольник 9">
              <a:extLst>
                <a:ext uri="{FF2B5EF4-FFF2-40B4-BE49-F238E27FC236}">
                  <a16:creationId xmlns="" xmlns:a16="http://schemas.microsoft.com/office/drawing/2014/main" id="{42549EC3-1AC1-1C47-9610-70E280EF9E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9407" y="2562098"/>
              <a:ext cx="190308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 b="1" dirty="0" smtClean="0">
                  <a:solidFill>
                    <a:srgbClr val="4C5412"/>
                  </a:solidFill>
                  <a:latin typeface="Arial" panose="020B0604020202020204" pitchFamily="34" charset="0"/>
                </a:rPr>
                <a:t>Electricity price</a:t>
              </a:r>
              <a:endParaRPr kumimoji="0" lang="ru-RU" altLang="ru-RU" sz="1800" b="1" dirty="0">
                <a:solidFill>
                  <a:srgbClr val="4C5412"/>
                </a:solidFill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Прямоугольник 10">
                <a:extLst>
                  <a:ext uri="{FF2B5EF4-FFF2-40B4-BE49-F238E27FC236}">
                    <a16:creationId xmlns="" xmlns:a16="http://schemas.microsoft.com/office/drawing/2014/main" id="{65AD211C-7720-B04A-AB00-7D8129C23B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317" y="3861048"/>
                <a:ext cx="8361714" cy="814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marL="342900" indent="-342900" eaLnBrk="1" hangingPunct="1">
                  <a:spcBef>
                    <a:spcPct val="0"/>
                  </a:spcBef>
                </a:pPr>
                <a:r>
                  <a:rPr kumimoji="0" lang="en-US" altLang="ru-RU" sz="20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A curve f(x</a:t>
                </a:r>
                <a:r>
                  <a:rPr kumimoji="0" lang="en-US" altLang="ru-RU" sz="2000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) </a:t>
                </a:r>
                <a:r>
                  <a:rPr kumimoji="0" lang="en-US" altLang="ru-RU" sz="2000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is a vector</a:t>
                </a:r>
                <a:endParaRPr kumimoji="0" lang="en-US" altLang="ru-RU" sz="2000" dirty="0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0" lang="en-US" altLang="ru-RU" sz="20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⊤</m:t>
                          </m:r>
                        </m:sup>
                      </m:sSup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kumimoji="0" lang="en-US" altLang="ru-RU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kumimoji="0" lang="en-US" altLang="ru-RU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altLang="ru-RU" sz="20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US" altLang="ru-RU" sz="2000" dirty="0">
                  <a:solidFill>
                    <a:srgbClr val="000000"/>
                  </a:solidFill>
                  <a:latin typeface="Arial" panose="020B0604020202020204" pitchFamily="34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Прямоугольник 1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5AD211C-7720-B04A-AB00-7D8129C23B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317" y="3861048"/>
                <a:ext cx="8361714" cy="814838"/>
              </a:xfrm>
              <a:prstGeom prst="rect">
                <a:avLst/>
              </a:prstGeom>
              <a:blipFill rotWithShape="0">
                <a:blip r:embed="rId3"/>
                <a:stretch>
                  <a:fillRect l="-656" t="-298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1AA2366E-D6A4-3048-B105-642BFA4005B2}"/>
              </a:ext>
            </a:extLst>
          </p:cNvPr>
          <p:cNvGrpSpPr/>
          <p:nvPr/>
        </p:nvGrpSpPr>
        <p:grpSpPr>
          <a:xfrm>
            <a:off x="5331264" y="1209261"/>
            <a:ext cx="2439194" cy="1715128"/>
            <a:chOff x="5331264" y="1061872"/>
            <a:chExt cx="2439194" cy="1715128"/>
          </a:xfrm>
        </p:grpSpPr>
        <p:pic>
          <p:nvPicPr>
            <p:cNvPr id="7" name="Picture 8" descr="http://t0.gstatic.com/images?q=tbn:ANd9GcTTpXlrHK9prl-TfyOnUnWYwRQie6YnPhKI5BvMJw5rIA9557cl">
              <a:extLst>
                <a:ext uri="{FF2B5EF4-FFF2-40B4-BE49-F238E27FC236}">
                  <a16:creationId xmlns="" xmlns:a16="http://schemas.microsoft.com/office/drawing/2014/main" id="{6ACDB431-A523-3841-ABD9-623D619CEC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7308" y="1061872"/>
              <a:ext cx="2343150" cy="129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Прямоугольник 9">
              <a:extLst>
                <a:ext uri="{FF2B5EF4-FFF2-40B4-BE49-F238E27FC236}">
                  <a16:creationId xmlns="" xmlns:a16="http://schemas.microsoft.com/office/drawing/2014/main" id="{4DAA9E0F-0F27-EA45-97A1-CE1A539BCD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1264" y="2407668"/>
              <a:ext cx="232627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ru-RU" sz="1800" b="1" dirty="0" smtClean="0">
                  <a:solidFill>
                    <a:srgbClr val="4C5412"/>
                  </a:solidFill>
                  <a:latin typeface="Arial" panose="020B0604020202020204" pitchFamily="34" charset="0"/>
                </a:rPr>
                <a:t>Speech recognition</a:t>
              </a:r>
              <a:endParaRPr kumimoji="0" lang="ru-RU" altLang="ru-RU" sz="1800" b="1" dirty="0">
                <a:solidFill>
                  <a:srgbClr val="4C5412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10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6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1207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93B8FD2E-E5FD-F44B-95E8-EE613156175D}"/>
              </a:ext>
            </a:extLst>
          </p:cNvPr>
          <p:cNvGrpSpPr/>
          <p:nvPr/>
        </p:nvGrpSpPr>
        <p:grpSpPr>
          <a:xfrm>
            <a:off x="683568" y="1052513"/>
            <a:ext cx="7967663" cy="4968327"/>
            <a:chOff x="781050" y="1052513"/>
            <a:chExt cx="7967663" cy="4968327"/>
          </a:xfrm>
        </p:grpSpPr>
        <p:pic>
          <p:nvPicPr>
            <p:cNvPr id="51208" name="Изображение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99" b="-495"/>
            <a:stretch/>
          </p:blipFill>
          <p:spPr bwMode="auto">
            <a:xfrm>
              <a:off x="784051" y="1988840"/>
              <a:ext cx="7921252" cy="403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209" name="TextBox 8"/>
            <p:cNvSpPr txBox="1">
              <a:spLocks noChangeArrowheads="1"/>
            </p:cNvSpPr>
            <p:nvPr/>
          </p:nvSpPr>
          <p:spPr bwMode="auto">
            <a:xfrm>
              <a:off x="781050" y="1052513"/>
              <a:ext cx="7967663" cy="4616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ru-RU" altLang="en-US" dirty="0">
                  <a:latin typeface="Arial" panose="020B0604020202020204" pitchFamily="34" charset="0"/>
                </a:rPr>
                <a:t>1. </a:t>
              </a:r>
              <a:r>
                <a:rPr lang="en-US" altLang="en-US" dirty="0" smtClean="0">
                  <a:latin typeface="Arial" panose="020B0604020202020204" pitchFamily="34" charset="0"/>
                </a:rPr>
                <a:t>Construct sparse k nearest neighbors graph</a:t>
              </a:r>
              <a:endParaRPr lang="ru-RU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508E3AA3-06C5-8C46-8284-3BFDD3327F02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</a:t>
            </a:r>
          </a:p>
        </p:txBody>
      </p:sp>
    </p:spTree>
    <p:extLst>
      <p:ext uri="{BB962C8B-B14F-4D97-AF65-F5344CB8AC3E}">
        <p14:creationId xmlns:p14="http://schemas.microsoft.com/office/powerpoint/2010/main" val="91437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8FB56C1C-EC42-1C4D-9477-01E789DFF099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</a:t>
            </a:r>
          </a:p>
        </p:txBody>
      </p:sp>
      <p:pic>
        <p:nvPicPr>
          <p:cNvPr id="8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08" y="980728"/>
            <a:ext cx="8316912" cy="519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05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40D8D88B-5976-5247-8060-8F390FAC6F20}"/>
              </a:ext>
            </a:extLst>
          </p:cNvPr>
          <p:cNvGrpSpPr/>
          <p:nvPr/>
        </p:nvGrpSpPr>
        <p:grpSpPr>
          <a:xfrm>
            <a:off x="611560" y="954435"/>
            <a:ext cx="8064500" cy="4922837"/>
            <a:chOff x="827584" y="1557338"/>
            <a:chExt cx="8064500" cy="4922837"/>
          </a:xfrm>
        </p:grpSpPr>
        <p:pic>
          <p:nvPicPr>
            <p:cNvPr id="53256" name="Изображение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1557338"/>
              <a:ext cx="7770813" cy="4922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3258" name="TextBox 9"/>
            <p:cNvSpPr txBox="1">
              <a:spLocks noChangeArrowheads="1"/>
            </p:cNvSpPr>
            <p:nvPr/>
          </p:nvSpPr>
          <p:spPr bwMode="auto">
            <a:xfrm>
              <a:off x="899022" y="1662113"/>
              <a:ext cx="7993062" cy="8309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ru-RU" altLang="en-US" dirty="0">
                  <a:latin typeface="Arial" panose="020B0604020202020204" pitchFamily="34" charset="0"/>
                </a:rPr>
                <a:t>3. </a:t>
              </a:r>
              <a:r>
                <a:rPr lang="en-US" altLang="ru-RU" u="sng" dirty="0" smtClean="0">
                  <a:latin typeface="Arial" panose="020B0604020202020204" pitchFamily="34" charset="0"/>
                </a:rPr>
                <a:t>MDS</a:t>
              </a:r>
              <a:r>
                <a:rPr lang="en-US" altLang="ru-RU" u="sng" dirty="0">
                  <a:latin typeface="Arial" panose="020B0604020202020204" pitchFamily="34" charset="0"/>
                </a:rPr>
                <a:t>:</a:t>
              </a:r>
              <a:r>
                <a:rPr lang="en-US" altLang="ru-RU" dirty="0">
                  <a:latin typeface="Arial" panose="020B0604020202020204" pitchFamily="34" charset="0"/>
                </a:rPr>
                <a:t> </a:t>
              </a:r>
              <a:r>
                <a:rPr lang="en-US" altLang="ru-RU" dirty="0" smtClean="0">
                  <a:latin typeface="Arial" panose="020B0604020202020204" pitchFamily="34" charset="0"/>
                </a:rPr>
                <a:t>find low-dimensional embedding</a:t>
              </a:r>
              <a:r>
                <a:rPr lang="ru-RU" altLang="en-US" dirty="0" smtClean="0">
                  <a:latin typeface="Arial" panose="020B0604020202020204" pitchFamily="34" charset="0"/>
                </a:rPr>
                <a:t>, </a:t>
              </a:r>
              <a:r>
                <a:rPr lang="en-US" altLang="en-US" dirty="0" smtClean="0">
                  <a:latin typeface="Arial" panose="020B0604020202020204" pitchFamily="34" charset="0"/>
                </a:rPr>
                <a:t>that preserves distance matrix</a:t>
              </a:r>
              <a:endParaRPr lang="ru-RU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53259" name="TextBox 10"/>
            <p:cNvSpPr txBox="1">
              <a:spLocks noChangeArrowheads="1"/>
            </p:cNvSpPr>
            <p:nvPr/>
          </p:nvSpPr>
          <p:spPr bwMode="auto">
            <a:xfrm>
              <a:off x="899022" y="2807767"/>
              <a:ext cx="2881312" cy="4619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cs typeface="Arial" panose="020B0604020202020204" pitchFamily="34" charset="0"/>
                </a:defRPr>
              </a:lvl9pPr>
            </a:lstStyle>
            <a:p>
              <a:r>
                <a:rPr lang="en-US" altLang="en-US" dirty="0" smtClean="0">
                  <a:latin typeface="Arial" panose="020B0604020202020204" pitchFamily="34" charset="0"/>
                </a:rPr>
                <a:t>Error function</a:t>
              </a:r>
              <a:r>
                <a:rPr lang="ru-RU" altLang="en-US" dirty="0" smtClean="0">
                  <a:latin typeface="Arial" panose="020B0604020202020204" pitchFamily="34" charset="0"/>
                </a:rPr>
                <a:t>:</a:t>
              </a:r>
              <a:endParaRPr lang="ru-RU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="" xmlns:a16="http://schemas.microsoft.com/office/drawing/2014/main" id="{981DA2DA-C924-0145-B74D-A6CD795861A7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</a:t>
            </a:r>
          </a:p>
        </p:txBody>
      </p:sp>
    </p:spTree>
    <p:extLst>
      <p:ext uri="{BB962C8B-B14F-4D97-AF65-F5344CB8AC3E}">
        <p14:creationId xmlns:p14="http://schemas.microsoft.com/office/powerpoint/2010/main" val="24490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7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4278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pic>
        <p:nvPicPr>
          <p:cNvPr id="54279" name="Изображение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20" b="-906"/>
          <a:stretch/>
        </p:blipFill>
        <p:spPr bwMode="auto">
          <a:xfrm>
            <a:off x="892236" y="1052736"/>
            <a:ext cx="7356624" cy="50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BC164D84-CB48-1E45-B788-733935B003A5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ISOMAP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results</a:t>
            </a:r>
            <a:r>
              <a:rPr lang="ru-RU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: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hands embedding</a:t>
            </a:r>
            <a:endParaRPr lang="ru-RU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36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pic>
        <p:nvPicPr>
          <p:cNvPr id="55303" name="Изображение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64" y="993726"/>
            <a:ext cx="8430006" cy="4384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6C8B1758-5C20-8F4B-9C6E-94BFBAD7FBE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MNIST: </a:t>
            </a:r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Linear approach vs</a:t>
            </a:r>
            <a:r>
              <a:rPr lang="en-US" altLang="ru-RU" sz="2400" kern="0" dirty="0">
                <a:solidFill>
                  <a:schemeClr val="accent2"/>
                </a:solidFill>
                <a:latin typeface="Arial" panose="020B0604020202020204" pitchFamily="34" charset="0"/>
              </a:rPr>
              <a:t>. ISOMAP </a:t>
            </a:r>
          </a:p>
        </p:txBody>
      </p:sp>
    </p:spTree>
    <p:extLst>
      <p:ext uri="{BB962C8B-B14F-4D97-AF65-F5344CB8AC3E}">
        <p14:creationId xmlns:p14="http://schemas.microsoft.com/office/powerpoint/2010/main" val="199695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9" name="TextBox 8"/>
          <p:cNvSpPr txBox="1"/>
          <p:nvPr/>
        </p:nvSpPr>
        <p:spPr>
          <a:xfrm>
            <a:off x="455749" y="1477000"/>
            <a:ext cx="6348499" cy="34163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Preserves global structure</a:t>
            </a:r>
            <a:endParaRPr lang="ru-RU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Small number of parameters</a:t>
            </a:r>
            <a:endParaRPr lang="ru-RU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Sensitive to noise, noisy edges</a:t>
            </a:r>
            <a:endParaRPr lang="ru-RU" dirty="0"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Arial" panose="020B0604020202020204" pitchFamily="34" charset="0"/>
              </a:rPr>
              <a:t>Computationally expensive: requires eigenvectors and eigenvalues of a dense matrix</a:t>
            </a:r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31DF181C-1425-2B4E-A469-54D6A8F0AAA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Pros and cons of ISOMAP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54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8617" name="Прямоугольник 8"/>
              <p:cNvSpPr>
                <a:spLocks noChangeArrowheads="1"/>
              </p:cNvSpPr>
              <p:nvPr/>
            </p:nvSpPr>
            <p:spPr bwMode="auto">
              <a:xfrm>
                <a:off x="684212" y="1052512"/>
                <a:ext cx="7773987" cy="39928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spcAft>
                    <a:spcPts val="600"/>
                  </a:spcAft>
                  <a:buFontTx/>
                  <a:buNone/>
                </a:pP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“Stochastic” closeness in the initial space</a:t>
                </a:r>
                <a:endParaRPr kumimoji="0" lang="ru-RU" altLang="ru-RU" sz="2400" dirty="0"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  <a:p>
                <a:pPr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Closeness in a new space</a:t>
                </a:r>
                <a:endParaRPr kumimoji="0" lang="ru-RU" altLang="ru-RU" sz="2400" dirty="0">
                  <a:latin typeface="Arial" panose="020B0604020202020204" pitchFamily="34" charset="0"/>
                  <a:sym typeface="Symbol" panose="05050102010706020507" pitchFamily="18" charset="2"/>
                </a:endParaRPr>
              </a:p>
              <a:p>
                <a:pPr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p>
                                        <m:sSup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ru-RU" sz="2400" dirty="0"/>
              </a:p>
            </p:txBody>
          </p:sp>
        </mc:Choice>
        <mc:Fallback xmlns="">
          <p:sp>
            <p:nvSpPr>
              <p:cNvPr id="68617" name="Прямоугольник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212" y="1052512"/>
                <a:ext cx="7773987" cy="3992824"/>
              </a:xfrm>
              <a:prstGeom prst="rect">
                <a:avLst/>
              </a:prstGeom>
              <a:blipFill rotWithShape="0">
                <a:blip r:embed="rId2"/>
                <a:stretch>
                  <a:fillRect l="-1176" t="-106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334E9D9-BFAD-E346-91EE-F2115B1E39E2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Stochastic </a:t>
            </a:r>
            <a:r>
              <a:rPr lang="en-US" altLang="ru-RU" sz="2400" dirty="0" err="1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neighbours</a:t>
            </a:r>
            <a:r>
              <a:rPr lang="en-US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embedding </a:t>
            </a:r>
            <a:r>
              <a:rPr lang="ru-RU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ru-RU" sz="2400" dirty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SNE)</a:t>
            </a:r>
          </a:p>
        </p:txBody>
      </p:sp>
    </p:spTree>
    <p:extLst>
      <p:ext uri="{BB962C8B-B14F-4D97-AF65-F5344CB8AC3E}">
        <p14:creationId xmlns:p14="http://schemas.microsoft.com/office/powerpoint/2010/main" val="110053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0D40A2-C66B-4705-A66E-4F2BC06EDCC5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37</a:t>
            </a:fld>
            <a:endParaRPr kumimoji="0" lang="ru-RU" altLang="ru-RU" sz="1400"/>
          </a:p>
        </p:txBody>
      </p:sp>
      <p:sp>
        <p:nvSpPr>
          <p:cNvPr id="70659" name="Rectangle 6"/>
          <p:cNvSpPr txBox="1">
            <a:spLocks noGrp="1"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C2EA12BB-759E-44CE-B865-DA13F94D69FC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kumimoji="0" lang="ru-RU" altLang="ru-RU" sz="1400"/>
          </a:p>
        </p:txBody>
      </p:sp>
      <p:sp>
        <p:nvSpPr>
          <p:cNvPr id="70660" name="Номер слайда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9F9BDE6-2BCD-4FD7-9853-43E3113CA30F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kumimoji="0" lang="ru-RU" altLang="ru-RU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663" name="Прямоугольник 12"/>
              <p:cNvSpPr>
                <a:spLocks noChangeArrowheads="1"/>
              </p:cNvSpPr>
              <p:nvPr/>
            </p:nvSpPr>
            <p:spPr bwMode="auto">
              <a:xfrm>
                <a:off x="713986" y="4274239"/>
                <a:ext cx="8424863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r>
                  <a:rPr kumimoji="0" lang="en-US" altLang="ru-RU" sz="2400" b="1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t-SNE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: define closeness on the base of </a:t>
                </a:r>
                <a14:m>
                  <m:oMath xmlns:m="http://schemas.openxmlformats.org/officeDocument/2006/math">
                    <m:r>
                      <a:rPr kumimoji="0" lang="en-US" altLang="ru-RU" sz="2400" i="1" dirty="0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𝑡</m:t>
                    </m:r>
                    <m:d>
                      <m:dPr>
                        <m:ctrlPr>
                          <a:rPr kumimoji="0" lang="en-US" altLang="ru-RU" sz="24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dPr>
                      <m:e>
                        <m:r>
                          <a:rPr kumimoji="0" lang="en-US" altLang="ru-RU" sz="2400" i="1" dirty="0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1</m:t>
                        </m:r>
                      </m:e>
                    </m:d>
                  </m:oMath>
                </a14:m>
                <a:r>
                  <a:rPr kumimoji="0" lang="en-US" altLang="ru-RU" sz="2400" dirty="0">
                    <a:latin typeface="Arial" panose="020B0604020202020204" pitchFamily="34" charset="0"/>
                    <a:sym typeface="Symbol" panose="05050102010706020507" pitchFamily="18" charset="2"/>
                  </a:rPr>
                  <a:t> </a:t>
                </a:r>
                <a:r>
                  <a:rPr kumimoji="0" lang="en-US" altLang="ru-RU" sz="2400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 distribution</a:t>
                </a:r>
                <a:endParaRPr kumimoji="0" lang="ru-RU" altLang="ru-RU" sz="2400" dirty="0"/>
              </a:p>
            </p:txBody>
          </p:sp>
        </mc:Choice>
        <mc:Fallback xmlns="">
          <p:sp>
            <p:nvSpPr>
              <p:cNvPr id="70663" name="Прямоугольник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3986" y="4274239"/>
                <a:ext cx="8424863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1085" t="-10526" b="-2894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664" name="Прямоугольник 7"/>
          <p:cNvSpPr>
            <a:spLocks noChangeArrowheads="1"/>
          </p:cNvSpPr>
          <p:nvPr/>
        </p:nvSpPr>
        <p:spPr bwMode="auto">
          <a:xfrm>
            <a:off x="640961" y="2862952"/>
            <a:ext cx="7993063" cy="1333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3400" baseline="30000" dirty="0" smtClean="0">
                <a:latin typeface="Arial" panose="020B0604020202020204" pitchFamily="34" charset="0"/>
              </a:rPr>
              <a:t>To avoid local optimum:</a:t>
            </a:r>
            <a:endParaRPr kumimoji="0" lang="en-US" altLang="ru-RU" sz="3400" baseline="300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3400" baseline="30000" dirty="0">
                <a:latin typeface="Arial" panose="020B0604020202020204" pitchFamily="34" charset="0"/>
              </a:rPr>
              <a:t>• </a:t>
            </a:r>
            <a:r>
              <a:rPr kumimoji="0" lang="en-US" altLang="ru-RU" sz="3400" baseline="30000" dirty="0" smtClean="0">
                <a:latin typeface="Arial" panose="020B0604020202020204" pitchFamily="34" charset="0"/>
              </a:rPr>
              <a:t>Initialize with Gaussian noise</a:t>
            </a:r>
            <a:endParaRPr kumimoji="0" lang="ru-RU" altLang="ru-RU" sz="3400" dirty="0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2400" baseline="30000" dirty="0">
                <a:latin typeface="Arial" panose="020B0604020202020204" pitchFamily="34" charset="0"/>
              </a:rPr>
              <a:t>•</a:t>
            </a:r>
            <a:r>
              <a:rPr kumimoji="0" lang="en-US" altLang="ru-RU" sz="2400" dirty="0">
                <a:latin typeface="Arial" panose="020B0604020202020204" pitchFamily="34" charset="0"/>
              </a:rPr>
              <a:t> </a:t>
            </a:r>
            <a:r>
              <a:rPr kumimoji="0" lang="en-US" altLang="ru-RU" sz="2400" dirty="0" smtClean="0">
                <a:latin typeface="Arial" panose="020B0604020202020204" pitchFamily="34" charset="0"/>
              </a:rPr>
              <a:t>Add noise of decreasing variance at each step</a:t>
            </a:r>
            <a:endParaRPr kumimoji="0" lang="en-US" altLang="ru-RU" sz="2400" baseline="30000" dirty="0">
              <a:latin typeface="Arial" panose="020B0604020202020204" pitchFamily="34" charset="0"/>
            </a:endParaRPr>
          </a:p>
        </p:txBody>
      </p:sp>
      <p:sp>
        <p:nvSpPr>
          <p:cNvPr id="70666" name="Прямоугольник 8"/>
          <p:cNvSpPr>
            <a:spLocks noChangeArrowheads="1"/>
          </p:cNvSpPr>
          <p:nvPr/>
        </p:nvSpPr>
        <p:spPr bwMode="auto">
          <a:xfrm>
            <a:off x="684213" y="1052513"/>
            <a:ext cx="579998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kumimoji="0" lang="en-US" altLang="ru-RU" sz="2400" dirty="0">
                <a:latin typeface="Arial" panose="020B0604020202020204" pitchFamily="34" charset="0"/>
                <a:sym typeface="Symbol" panose="05050102010706020507" pitchFamily="18" charset="2"/>
              </a:rPr>
              <a:t>“Stochastic” closeness in the initial space</a:t>
            </a:r>
            <a:endParaRPr kumimoji="0" lang="ru-RU" altLang="ru-RU" sz="2400" dirty="0">
              <a:latin typeface="Arial" panose="020B0604020202020204" pitchFamily="34" charset="0"/>
              <a:sym typeface="Symbol" panose="05050102010706020507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="" xmlns:a16="http://schemas.microsoft.com/office/drawing/2014/main" id="{F5DF6602-6339-9B40-B69A-BD02387893C5}"/>
                  </a:ext>
                </a:extLst>
              </p:cNvPr>
              <p:cNvSpPr txBox="1"/>
              <p:nvPr/>
            </p:nvSpPr>
            <p:spPr>
              <a:xfrm>
                <a:off x="2551790" y="4941168"/>
                <a:ext cx="4035657" cy="10574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DF6602-6339-9B40-B69A-BD02387893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1790" y="4941168"/>
                <a:ext cx="4035657" cy="1057469"/>
              </a:xfrm>
              <a:prstGeom prst="rect">
                <a:avLst/>
              </a:prstGeom>
              <a:blipFill>
                <a:blip r:embed="rId3"/>
                <a:stretch>
                  <a:fillRect b="-8809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="" xmlns:a16="http://schemas.microsoft.com/office/drawing/2014/main" id="{F531C56D-1A25-6E4A-8EB5-CB5E7FB11679}"/>
                  </a:ext>
                </a:extLst>
              </p:cNvPr>
              <p:cNvSpPr txBox="1"/>
              <p:nvPr/>
            </p:nvSpPr>
            <p:spPr>
              <a:xfrm>
                <a:off x="1864571" y="1674222"/>
                <a:ext cx="6205930" cy="9380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u-RU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531C56D-1A25-6E4A-8EB5-CB5E7FB116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4571" y="1674222"/>
                <a:ext cx="6205930" cy="938014"/>
              </a:xfrm>
              <a:prstGeom prst="rect">
                <a:avLst/>
              </a:prstGeom>
              <a:blipFill>
                <a:blip r:embed="rId4"/>
                <a:stretch>
                  <a:fillRect l="-613" t="-144595" b="-1918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le 1">
            <a:extLst>
              <a:ext uri="{FF2B5EF4-FFF2-40B4-BE49-F238E27FC236}">
                <a16:creationId xmlns="" xmlns:a16="http://schemas.microsoft.com/office/drawing/2014/main" id="{9F10D5C2-79FA-AC40-AB4E-62A588AC748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dirty="0" smtClean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  <a:endParaRPr lang="en-US" altLang="ru-RU" sz="2400" dirty="0">
              <a:solidFill>
                <a:srgbClr val="4C54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666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Номер слайда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EF3A0F-AC69-4555-BC70-3042C3FAB4A8}" type="slidenum">
              <a:rPr kumimoji="0" lang="ru-RU" altLang="ru-RU" sz="1400"/>
              <a:pPr>
                <a:spcBef>
                  <a:spcPct val="0"/>
                </a:spcBef>
                <a:buFontTx/>
                <a:buNone/>
              </a:pPr>
              <a:t>38</a:t>
            </a:fld>
            <a:endParaRPr kumimoji="0" lang="ru-RU" altLang="ru-RU" sz="1400"/>
          </a:p>
        </p:txBody>
      </p:sp>
      <p:sp>
        <p:nvSpPr>
          <p:cNvPr id="71683" name="Rectangle 6"/>
          <p:cNvSpPr txBox="1">
            <a:spLocks noGrp="1" noChangeArrowheads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1447803F-F5EE-4AA0-89DC-CB485B4BED92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kumimoji="0" lang="ru-RU" altLang="ru-RU" sz="1400"/>
          </a:p>
        </p:txBody>
      </p:sp>
      <p:sp>
        <p:nvSpPr>
          <p:cNvPr id="71684" name="Номер слайда 3"/>
          <p:cNvSpPr txBox="1">
            <a:spLocks noGrp="1"/>
          </p:cNvSpPr>
          <p:nvPr/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63897DD-3513-46C5-9DE2-7BF9F1E7F31C}" type="slidenum">
              <a:rPr kumimoji="0" lang="ru-RU" altLang="ru-RU" sz="1400"/>
              <a:pPr algn="r"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kumimoji="0" lang="ru-RU" altLang="ru-RU" sz="1400"/>
          </a:p>
        </p:txBody>
      </p:sp>
      <p:sp>
        <p:nvSpPr>
          <p:cNvPr id="71686" name="Прямоугольник 12"/>
          <p:cNvSpPr>
            <a:spLocks noChangeArrowheads="1"/>
          </p:cNvSpPr>
          <p:nvPr/>
        </p:nvSpPr>
        <p:spPr bwMode="auto">
          <a:xfrm>
            <a:off x="323850" y="1341438"/>
            <a:ext cx="8424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kumimoji="0" lang="en-US" altLang="ru-RU" sz="2400" b="1" dirty="0">
                <a:latin typeface="Arial" panose="020B0604020202020204" pitchFamily="34" charset="0"/>
                <a:sym typeface="Symbol" panose="05050102010706020507" pitchFamily="18" charset="2"/>
              </a:rPr>
              <a:t>  t-</a:t>
            </a:r>
            <a:r>
              <a:rPr kumimoji="0" lang="en-US" altLang="ru-RU" sz="2400" b="1" dirty="0" err="1">
                <a:latin typeface="Arial" panose="020B0604020202020204" pitchFamily="34" charset="0"/>
                <a:sym typeface="Symbol" panose="05050102010706020507" pitchFamily="18" charset="2"/>
              </a:rPr>
              <a:t>sne</a:t>
            </a:r>
            <a:r>
              <a:rPr kumimoji="0" lang="en-US" altLang="ru-RU" sz="2400" dirty="0">
                <a:latin typeface="Arial" panose="020B0604020202020204" pitchFamily="34" charset="0"/>
                <a:sym typeface="Symbol" panose="05050102010706020507" pitchFamily="18" charset="2"/>
              </a:rPr>
              <a:t>: </a:t>
            </a:r>
            <a:r>
              <a:rPr kumimoji="0" lang="en-US" altLang="ru-RU" sz="2400" dirty="0" smtClean="0">
                <a:latin typeface="Arial" panose="020B0604020202020204" pitchFamily="34" charset="0"/>
                <a:sym typeface="Symbol" panose="05050102010706020507" pitchFamily="18" charset="2"/>
              </a:rPr>
              <a:t>minimize KL between P and </a:t>
            </a:r>
            <a:r>
              <a:rPr kumimoji="0" lang="en-US" altLang="ru-RU" sz="2400" dirty="0">
                <a:latin typeface="Arial" panose="020B0604020202020204" pitchFamily="34" charset="0"/>
                <a:sym typeface="Symbol" panose="05050102010706020507" pitchFamily="18" charset="2"/>
              </a:rPr>
              <a:t>Q</a:t>
            </a:r>
            <a:endParaRPr kumimoji="0" lang="ru-RU" altLang="ru-RU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="" xmlns:a16="http://schemas.microsoft.com/office/drawing/2014/main" id="{9A4083B6-69ED-A449-AF23-32DD8E474857}"/>
                  </a:ext>
                </a:extLst>
              </p:cNvPr>
              <p:cNvSpPr txBox="1"/>
              <p:nvPr/>
            </p:nvSpPr>
            <p:spPr>
              <a:xfrm>
                <a:off x="1709488" y="2185165"/>
                <a:ext cx="5903476" cy="23242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𝐾𝐿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func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ru-RU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4083B6-69ED-A449-AF23-32DD8E474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9488" y="2185165"/>
                <a:ext cx="5903476" cy="2324291"/>
              </a:xfrm>
              <a:prstGeom prst="rect">
                <a:avLst/>
              </a:prstGeom>
              <a:blipFill>
                <a:blip r:embed="rId2"/>
                <a:stretch>
                  <a:fillRect t="-65761" r="-860" b="-3641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>
            <a:extLst>
              <a:ext uri="{FF2B5EF4-FFF2-40B4-BE49-F238E27FC236}">
                <a16:creationId xmlns="" xmlns:a16="http://schemas.microsoft.com/office/drawing/2014/main" id="{C2A64121-FF60-4B47-A36A-17A9C786D1B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dirty="0">
                <a:solidFill>
                  <a:srgbClr val="4C54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t-SNE</a:t>
            </a:r>
          </a:p>
        </p:txBody>
      </p:sp>
    </p:spTree>
    <p:extLst>
      <p:ext uri="{BB962C8B-B14F-4D97-AF65-F5344CB8AC3E}">
        <p14:creationId xmlns:p14="http://schemas.microsoft.com/office/powerpoint/2010/main" val="1900585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10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48" y="917687"/>
            <a:ext cx="7772400" cy="515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>
            <a:extLst>
              <a:ext uri="{FF2B5EF4-FFF2-40B4-BE49-F238E27FC236}">
                <a16:creationId xmlns="" xmlns:a16="http://schemas.microsoft.com/office/drawing/2014/main" id="{37C6BEB5-5491-DE49-A778-B935A3AE545C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 smtClean="0">
                <a:solidFill>
                  <a:srgbClr val="4C5412"/>
                </a:solidFill>
              </a:rPr>
              <a:t>t-SNE for MNIST is good!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9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Прямоугольник 4"/>
          <p:cNvSpPr>
            <a:spLocks noChangeArrowheads="1"/>
          </p:cNvSpPr>
          <p:nvPr/>
        </p:nvSpPr>
        <p:spPr bwMode="auto">
          <a:xfrm>
            <a:off x="479431" y="1335090"/>
            <a:ext cx="604837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Example</a:t>
            </a:r>
            <a:r>
              <a:rPr kumimoji="0" lang="ru-RU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1" dirty="0" smtClean="0">
                <a:solidFill>
                  <a:srgbClr val="7030A0"/>
                </a:solidFill>
                <a:latin typeface="Arial" panose="020B0604020202020204" pitchFamily="34" charset="0"/>
              </a:rPr>
              <a:t>2</a:t>
            </a:r>
            <a:r>
              <a:rPr kumimoji="0" lang="ru-RU" altLang="en-US" sz="2000" dirty="0" smtClean="0">
                <a:latin typeface="Arial" panose="020B0604020202020204" pitchFamily="34" charset="0"/>
              </a:rPr>
              <a:t> </a:t>
            </a:r>
            <a:r>
              <a:rPr kumimoji="0" lang="ru-RU" altLang="en-US" sz="2000" dirty="0">
                <a:latin typeface="Arial" panose="020B0604020202020204" pitchFamily="34" charset="0"/>
              </a:rPr>
              <a:t>(</a:t>
            </a:r>
            <a:r>
              <a:rPr kumimoji="0" lang="en-US" altLang="en-US" sz="2000" dirty="0">
                <a:latin typeface="Arial" panose="020B0604020202020204" pitchFamily="34" charset="0"/>
              </a:rPr>
              <a:t>MNIST</a:t>
            </a:r>
            <a:r>
              <a:rPr kumimoji="0" lang="ru-RU" altLang="en-US" sz="2000" dirty="0">
                <a:latin typeface="Arial" panose="020B0604020202020204" pitchFamily="34" charset="0"/>
              </a:rPr>
              <a:t>)</a:t>
            </a:r>
            <a:endParaRPr kumimoji="0" lang="ru-RU" altLang="en-US" sz="2000" dirty="0"/>
          </a:p>
        </p:txBody>
      </p:sp>
      <p:sp>
        <p:nvSpPr>
          <p:cNvPr id="17410" name="Прямоугольник 8"/>
          <p:cNvSpPr>
            <a:spLocks noChangeArrowheads="1"/>
          </p:cNvSpPr>
          <p:nvPr/>
        </p:nvSpPr>
        <p:spPr bwMode="auto">
          <a:xfrm>
            <a:off x="395536" y="3789040"/>
            <a:ext cx="90725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kumimoji="0" lang="en-US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Example</a:t>
            </a:r>
            <a:r>
              <a:rPr kumimoji="0" lang="ru-RU" altLang="en-US" sz="2000" b="1" dirty="0">
                <a:solidFill>
                  <a:srgbClr val="7030A0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2000" b="1" dirty="0" smtClean="0">
                <a:solidFill>
                  <a:srgbClr val="7030A0"/>
                </a:solidFill>
                <a:latin typeface="Arial" panose="020B0604020202020204" pitchFamily="34" charset="0"/>
              </a:rPr>
              <a:t>3</a:t>
            </a:r>
            <a:r>
              <a:rPr kumimoji="0" lang="ru-RU" altLang="en-US" sz="2000" dirty="0" smtClean="0">
                <a:latin typeface="Arial" panose="020B0604020202020204" pitchFamily="34" charset="0"/>
              </a:rPr>
              <a:t>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Toy </a:t>
            </a:r>
            <a:r>
              <a:rPr kumimoji="0" lang="en-US" altLang="ru-RU" sz="2000" dirty="0" smtClean="0">
                <a:latin typeface="Arial" panose="020B0604020202020204" pitchFamily="34" charset="0"/>
              </a:rPr>
              <a:t>“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Swiss Roll</a:t>
            </a:r>
            <a:r>
              <a:rPr kumimoji="0" lang="en-US" altLang="ru-RU" sz="2000" dirty="0" smtClean="0">
                <a:latin typeface="Arial" panose="020B0604020202020204" pitchFamily="34" charset="0"/>
              </a:rPr>
              <a:t>” </a:t>
            </a:r>
            <a:r>
              <a:rPr kumimoji="0" lang="en-US" altLang="en-US" sz="2000" dirty="0" smtClean="0">
                <a:latin typeface="Arial" panose="020B0604020202020204" pitchFamily="34" charset="0"/>
              </a:rPr>
              <a:t>Problem</a:t>
            </a:r>
            <a:endParaRPr kumimoji="0" lang="en-US" altLang="en-US" sz="2000" dirty="0">
              <a:latin typeface="Arial" panose="020B0604020202020204" pitchFamily="34" charset="0"/>
            </a:endParaRPr>
          </a:p>
          <a:p>
            <a:pPr eaLnBrk="1" hangingPunct="1"/>
            <a:r>
              <a:rPr kumimoji="0" lang="en-US" altLang="en-US" sz="2000" dirty="0">
                <a:latin typeface="Arial" panose="020B0604020202020204" pitchFamily="34" charset="0"/>
              </a:rPr>
              <a:t>		</a:t>
            </a:r>
            <a:endParaRPr kumimoji="0" lang="ru-RU" altLang="en-US" sz="2000" dirty="0"/>
          </a:p>
        </p:txBody>
      </p:sp>
      <p:pic>
        <p:nvPicPr>
          <p:cNvPr id="17411" name="Изображение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666" y="1396257"/>
            <a:ext cx="2215352" cy="2203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Изображение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660778"/>
            <a:ext cx="2532460" cy="2603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1" name="Rectangle 7"/>
          <p:cNvSpPr>
            <a:spLocks noChangeArrowheads="1"/>
          </p:cNvSpPr>
          <p:nvPr/>
        </p:nvSpPr>
        <p:spPr bwMode="auto">
          <a:xfrm>
            <a:off x="4071938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55302" name="Rectangle 8"/>
          <p:cNvSpPr>
            <a:spLocks noChangeArrowheads="1"/>
          </p:cNvSpPr>
          <p:nvPr/>
        </p:nvSpPr>
        <p:spPr bwMode="auto">
          <a:xfrm>
            <a:off x="4381500" y="3186113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kumimoji="0" lang="en-US" altLang="ru-RU" sz="2400"/>
          </a:p>
        </p:txBody>
      </p:sp>
      <p:sp>
        <p:nvSpPr>
          <p:cNvPr id="9" name="TextBox 8"/>
          <p:cNvSpPr txBox="1"/>
          <p:nvPr/>
        </p:nvSpPr>
        <p:spPr>
          <a:xfrm>
            <a:off x="455749" y="923003"/>
            <a:ext cx="6348499" cy="4524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dirty="0">
                <a:latin typeface="Arial" panose="020B0604020202020204" pitchFamily="34" charset="0"/>
              </a:rPr>
              <a:t>Pros: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works surprisingly well in 2D/3D visualization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Provide nonlinear embedding</a:t>
            </a:r>
          </a:p>
          <a:p>
            <a:pPr>
              <a:lnSpc>
                <a:spcPct val="150000"/>
              </a:lnSpc>
              <a:defRPr/>
            </a:pPr>
            <a:r>
              <a:rPr lang="en-US" dirty="0">
                <a:latin typeface="Arial" panose="020B0604020202020204" pitchFamily="34" charset="0"/>
              </a:rPr>
              <a:t>Cons: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quite slow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Arial" panose="020B0604020202020204" pitchFamily="34" charset="0"/>
              </a:rPr>
              <a:t>Requires retraining if new points are added</a:t>
            </a:r>
            <a:endParaRPr lang="ru-RU" dirty="0"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31DF181C-1425-2B4E-A469-54D6A8F0AAAE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Pros and cons of </a:t>
            </a:r>
            <a:r>
              <a:rPr lang="en-US" altLang="ru-RU" sz="2400" kern="0" dirty="0" err="1" smtClean="0">
                <a:solidFill>
                  <a:schemeClr val="accent2"/>
                </a:solidFill>
                <a:latin typeface="Arial" panose="020B0604020202020204" pitchFamily="34" charset="0"/>
              </a:rPr>
              <a:t>tSNE</a:t>
            </a:r>
            <a:endParaRPr lang="en-US" altLang="ru-RU" sz="2400" kern="0" dirty="0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03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Изображение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19" b="5910"/>
          <a:stretch/>
        </p:blipFill>
        <p:spPr bwMode="auto">
          <a:xfrm>
            <a:off x="1475656" y="2708920"/>
            <a:ext cx="6192688" cy="222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1" name="TextBox 1"/>
          <p:cNvSpPr txBox="1">
            <a:spLocks noChangeArrowheads="1"/>
          </p:cNvSpPr>
          <p:nvPr/>
        </p:nvSpPr>
        <p:spPr bwMode="auto">
          <a:xfrm>
            <a:off x="467881" y="1412776"/>
            <a:ext cx="8216013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en-US" altLang="en-US" dirty="0" smtClean="0">
                <a:latin typeface="Arial" panose="020B0604020202020204" pitchFamily="34" charset="0"/>
              </a:rPr>
              <a:t>For more complex manifolds you need more complex data</a:t>
            </a:r>
            <a:endParaRPr lang="ru-RU" altLang="en-US" dirty="0"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384E845C-4FED-4B48-9BAD-825791310E9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>
                <a:solidFill>
                  <a:srgbClr val="4C5412"/>
                </a:solidFill>
              </a:rPr>
              <a:t>No Free Lunch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1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384E845C-4FED-4B48-9BAD-825791310E9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 smtClean="0">
                <a:solidFill>
                  <a:srgbClr val="4C5412"/>
                </a:solidFill>
              </a:rPr>
              <a:t>There are many other approaches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  <p:pic>
        <p:nvPicPr>
          <p:cNvPr id="1026" name="Picture 2" descr="../../_images/sphx_glr_plot_compare_methods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3" y="980728"/>
            <a:ext cx="8747247" cy="466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02196" y="6245761"/>
            <a:ext cx="6336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smtClean="0"/>
              <a:t>scikit-learn.org/stable/auto_examples/manifold/plot_compare_methods.html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245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384E845C-4FED-4B48-9BAD-825791310E9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Aft>
                <a:spcPct val="50000"/>
              </a:spcAft>
            </a:pPr>
            <a:r>
              <a:rPr lang="en-US" altLang="ru-RU" sz="2400" dirty="0" smtClean="0">
                <a:solidFill>
                  <a:srgbClr val="4C5412"/>
                </a:solidFill>
              </a:rPr>
              <a:t>Dimension reduction: take home messages</a:t>
            </a:r>
            <a:endParaRPr lang="ru-RU" altLang="ru-RU" sz="2400" dirty="0">
              <a:solidFill>
                <a:srgbClr val="4C541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4097" y="1048077"/>
            <a:ext cx="487678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Start with </a:t>
            </a:r>
            <a:r>
              <a:rPr lang="en-US" dirty="0" err="1">
                <a:latin typeface="Arial" panose="020B0604020202020204" pitchFamily="34" charset="0"/>
              </a:rPr>
              <a:t>tSNE</a:t>
            </a:r>
            <a:r>
              <a:rPr lang="en-US" dirty="0">
                <a:latin typeface="Arial" panose="020B0604020202020204" pitchFamily="34" charset="0"/>
              </a:rPr>
              <a:t> – it works surprisingly </a:t>
            </a:r>
            <a:r>
              <a:rPr lang="en-US" dirty="0" smtClean="0">
                <a:latin typeface="Arial" panose="020B0604020202020204" pitchFamily="34" charset="0"/>
              </a:rPr>
              <a:t>good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PCA helps if data is </a:t>
            </a:r>
            <a:r>
              <a:rPr lang="en-US" dirty="0" smtClean="0">
                <a:latin typeface="Arial" panose="020B0604020202020204" pitchFamily="34" charset="0"/>
              </a:rPr>
              <a:t>linear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There are also neural networks based </a:t>
            </a:r>
            <a:r>
              <a:rPr lang="en-US" dirty="0" err="1" smtClean="0">
                <a:latin typeface="Arial" panose="020B0604020202020204" pitchFamily="34" charset="0"/>
              </a:rPr>
              <a:t>embeddings</a:t>
            </a:r>
            <a:endParaRPr lang="en-US" dirty="0">
              <a:latin typeface="Arial" panose="020B0604020202020204" pitchFamily="34" charset="0"/>
            </a:endParaRPr>
          </a:p>
        </p:txBody>
      </p:sp>
      <p:pic>
        <p:nvPicPr>
          <p:cNvPr id="6" name="Изображение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608" y="865327"/>
            <a:ext cx="1924537" cy="1276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Image result for pc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368" y="2142062"/>
            <a:ext cx="1967015" cy="1967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6" name="Picture 2" descr="https://cdn-images-1.medium.com/max/1200/1*6uuK7GpIbfTb-0chqFwXX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005064"/>
            <a:ext cx="2659854" cy="205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572000" y="5841274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https://towardsdatascience.com/what-the-heck-are-vae-gans-17b86023588a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225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Номер слайда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847E40-E2E1-4878-8A40-979C0447BE47}" type="slidenum">
              <a:rPr kumimoji="0" lang="ru-RU" altLang="en-US" sz="1400"/>
              <a:pPr/>
              <a:t>5</a:t>
            </a:fld>
            <a:endParaRPr kumimoji="0" lang="ru-RU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Прямоугольник 4"/>
              <p:cNvSpPr>
                <a:spLocks noChangeArrowheads="1"/>
              </p:cNvSpPr>
              <p:nvPr/>
            </p:nvSpPr>
            <p:spPr bwMode="auto">
              <a:xfrm>
                <a:off x="538162" y="2708920"/>
                <a:ext cx="8137525" cy="1818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8001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kumimoji="0" lang="en-US" altLang="en-US" dirty="0" smtClean="0">
                    <a:latin typeface="Arial" panose="020B0604020202020204" pitchFamily="34" charset="0"/>
                  </a:rPr>
                  <a:t>Dimension Reduction = construct reduced dimension representation </a:t>
                </a:r>
                <a14:m>
                  <m:oMath xmlns:m="http://schemas.openxmlformats.org/officeDocument/2006/math"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en-US" altLang="ru-RU" b="1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</m:d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kumimoji="0" lang="en-US" altLang="ru-RU" i="1">
                            <a:solidFill>
                              <a:srgbClr val="4C541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sup>
                    </m:sSup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altLang="ru-RU" dirty="0">
                    <a:solidFill>
                      <a:srgbClr val="4C5412"/>
                    </a:solidFill>
                    <a:latin typeface="Arial" panose="020B0604020202020204" pitchFamily="34" charset="0"/>
                    <a:ea typeface="ＭＳ Ｐゴシック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en-US" dirty="0" smtClean="0">
                    <a:latin typeface="Arial" panose="020B0604020202020204" pitchFamily="34" charset="0"/>
                    <a:sym typeface="Symbol" panose="05050102010706020507" pitchFamily="18" charset="2"/>
                  </a:rPr>
                  <a:t>, 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of </a:t>
                </a:r>
                <a14:m>
                  <m:oMath xmlns:m="http://schemas.openxmlformats.org/officeDocument/2006/math">
                    <m:r>
                      <a:rPr kumimoji="0" lang="en-US" altLang="ru-RU" b="1" i="1">
                        <a:solidFill>
                          <a:srgbClr val="4C541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𝑶</m:t>
                    </m:r>
                  </m:oMath>
                </a14:m>
                <a:r>
                  <a:rPr kumimoji="0" lang="en-US" altLang="en-US" dirty="0" smtClean="0">
                    <a:latin typeface="Arial" panose="020B0604020202020204" pitchFamily="34" charset="0"/>
                  </a:rPr>
                  <a:t> 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without </a:t>
                </a:r>
                <a:r>
                  <a:rPr kumimoji="0" lang="en-US" altLang="ru-RU" dirty="0">
                    <a:latin typeface="Arial" panose="020B0604020202020204" pitchFamily="34" charset="0"/>
                  </a:rPr>
                  <a:t>“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significant loss of information</a:t>
                </a:r>
                <a:r>
                  <a:rPr kumimoji="0" lang="en-US" altLang="ru-RU" dirty="0">
                    <a:latin typeface="Arial" panose="020B0604020202020204" pitchFamily="34" charset="0"/>
                  </a:rPr>
                  <a:t>”</a:t>
                </a:r>
                <a:endParaRPr kumimoji="0" lang="en-US" altLang="en-US" dirty="0">
                  <a:latin typeface="Arial" panose="020B0604020202020204" pitchFamily="34" charset="0"/>
                </a:endParaRPr>
              </a:p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 typeface="Wingdings" panose="05000000000000000000" pitchFamily="2" charset="2"/>
                  <a:buChar char="ü"/>
                </a:pPr>
                <a:endParaRPr kumimoji="0" lang="ru-RU" alt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Прямоугольник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162" y="2708920"/>
                <a:ext cx="8137525" cy="1818126"/>
              </a:xfrm>
              <a:prstGeom prst="rect">
                <a:avLst/>
              </a:prstGeom>
              <a:blipFill rotWithShape="0">
                <a:blip r:embed="rId2"/>
                <a:stretch>
                  <a:fillRect l="-974" t="-167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35" name="Прямоугольник 6"/>
              <p:cNvSpPr>
                <a:spLocks noChangeArrowheads="1"/>
              </p:cNvSpPr>
              <p:nvPr/>
            </p:nvSpPr>
            <p:spPr bwMode="auto">
              <a:xfrm>
                <a:off x="69850" y="1340768"/>
                <a:ext cx="9074150" cy="15092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marL="3429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1pPr>
                <a:lvl2pPr marL="800100" indent="-3429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2pPr>
                <a:lvl3pPr marL="11430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3pPr>
                <a:lvl4pPr marL="16002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4pPr>
                <a:lvl5pPr marL="2057400" indent="-228600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cs typeface="Arial" panose="020B0604020202020204" pitchFamily="34" charset="0"/>
                  </a:defRPr>
                </a:lvl9pPr>
              </a:lstStyle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kumimoji="0" lang="en-US" altLang="en-US" dirty="0" smtClean="0">
                    <a:latin typeface="Arial" panose="020B0604020202020204" pitchFamily="34" charset="0"/>
                  </a:rPr>
                  <a:t>High dimensionality</a:t>
                </a:r>
                <a:r>
                  <a:rPr kumimoji="0" lang="ru-RU" altLang="en-US" dirty="0"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ru-RU" b="1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kumimoji="0" lang="en-US" altLang="ru-RU" dirty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/>
                  </a:rPr>
                  <a:t> </a:t>
                </a:r>
                <a:r>
                  <a:rPr kumimoji="0" lang="en-US" altLang="ru-RU" dirty="0" smtClean="0">
                    <a:solidFill>
                      <a:srgbClr val="000000"/>
                    </a:solidFill>
                    <a:latin typeface="Arial" panose="020B0604020202020204" pitchFamily="34" charset="0"/>
                    <a:ea typeface="ＭＳ Ｐゴシック"/>
                  </a:rPr>
                  <a:t>of </a:t>
                </a:r>
                <a14:m>
                  <m:oMath xmlns:m="http://schemas.openxmlformats.org/officeDocument/2006/math"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ru-RU" b="1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kumimoji="0" lang="en-US" altLang="ru-RU" i="1">
                        <a:solidFill>
                          <a:srgbClr val="4C541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u-RU" altLang="ru-RU" b="1" dirty="0">
                    <a:solidFill>
                      <a:srgbClr val="4C5412"/>
                    </a:solidFill>
                    <a:latin typeface="Arial" panose="020B0604020202020204" pitchFamily="34" charset="0"/>
                    <a:ea typeface="ＭＳ Ｐゴシック"/>
                  </a:rPr>
                  <a:t> </a:t>
                </a:r>
                <a:r>
                  <a:rPr kumimoji="0" lang="en-US" altLang="en-US" dirty="0" smtClean="0">
                    <a:latin typeface="Arial" panose="020B0604020202020204" pitchFamily="34" charset="0"/>
                  </a:rPr>
                  <a:t>is </a:t>
                </a:r>
                <a:r>
                  <a:rPr kumimoji="0" lang="en-US" altLang="en-US" dirty="0">
                    <a:latin typeface="Arial" panose="020B0604020202020204" pitchFamily="34" charset="0"/>
                  </a:rPr>
                  <a:t>critical for efficient learning</a:t>
                </a:r>
              </a:p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r>
                  <a:rPr kumimoji="0" lang="en-US" altLang="en-US" dirty="0">
                    <a:latin typeface="Arial" panose="020B0604020202020204" pitchFamily="34" charset="0"/>
                  </a:rPr>
                  <a:t>We can visualize only in 2D/3D</a:t>
                </a:r>
              </a:p>
              <a:p>
                <a:pPr lvl="1" eaLnBrk="1" hangingPunct="1">
                  <a:lnSpc>
                    <a:spcPct val="114000"/>
                  </a:lnSpc>
                  <a:spcBef>
                    <a:spcPts val="300"/>
                  </a:spcBef>
                  <a:spcAft>
                    <a:spcPts val="300"/>
                  </a:spcAft>
                  <a:buFontTx/>
                  <a:buChar char="•"/>
                </a:pPr>
                <a:endParaRPr kumimoji="0" lang="ru-RU" altLang="en-US" dirty="0"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435" name="Прямоугольник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850" y="1340768"/>
                <a:ext cx="9074150" cy="1509259"/>
              </a:xfrm>
              <a:prstGeom prst="rect">
                <a:avLst/>
              </a:prstGeom>
              <a:blipFill rotWithShape="0">
                <a:blip r:embed="rId3"/>
                <a:stretch>
                  <a:fillRect t="-2016" r="-40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436" name="Изображение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4269875"/>
            <a:ext cx="4787900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0494" y="433768"/>
            <a:ext cx="4340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</a:rPr>
              <a:t>We need dimension reduction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Номер слайда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fld id="{2D847E40-E2E1-4878-8A40-979C0447BE47}" type="slidenum">
              <a:rPr kumimoji="0" lang="ru-RU" altLang="en-US" sz="1400"/>
              <a:pPr/>
              <a:t>6</a:t>
            </a:fld>
            <a:endParaRPr kumimoji="0" lang="ru-RU" altLang="en-US" sz="1400"/>
          </a:p>
        </p:txBody>
      </p:sp>
      <p:sp>
        <p:nvSpPr>
          <p:cNvPr id="5" name="Прямоугольник 4"/>
          <p:cNvSpPr>
            <a:spLocks noChangeArrowheads="1"/>
          </p:cNvSpPr>
          <p:nvPr/>
        </p:nvSpPr>
        <p:spPr bwMode="auto">
          <a:xfrm>
            <a:off x="539552" y="1484784"/>
            <a:ext cx="8137525" cy="325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8001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Tx/>
              <a:buChar char="•"/>
            </a:pPr>
            <a:endParaRPr kumimoji="0" lang="en-US" altLang="en-US" sz="1000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b="1" dirty="0" smtClean="0">
                <a:latin typeface="Arial" panose="020B0604020202020204" pitchFamily="34" charset="0"/>
              </a:rPr>
              <a:t>Visualization</a:t>
            </a:r>
            <a:endParaRPr kumimoji="0" lang="en-US" altLang="en-US" b="1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dirty="0">
                <a:latin typeface="Arial" panose="020B0604020202020204" pitchFamily="34" charset="0"/>
              </a:rPr>
              <a:t>Data compression</a:t>
            </a: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ru-RU" dirty="0">
                <a:latin typeface="Arial" panose="020B0604020202020204" pitchFamily="34" charset="0"/>
              </a:rPr>
              <a:t>“</a:t>
            </a:r>
            <a:r>
              <a:rPr kumimoji="0" lang="en-US" altLang="en-US" dirty="0">
                <a:latin typeface="Arial" panose="020B0604020202020204" pitchFamily="34" charset="0"/>
              </a:rPr>
              <a:t>curse of dimensionality</a:t>
            </a:r>
            <a:r>
              <a:rPr kumimoji="0" lang="en-US" altLang="ru-RU" dirty="0">
                <a:latin typeface="Arial" panose="020B0604020202020204" pitchFamily="34" charset="0"/>
              </a:rPr>
              <a:t>”</a:t>
            </a:r>
            <a:endParaRPr kumimoji="0" lang="en-US" altLang="en-US" dirty="0">
              <a:latin typeface="Arial" panose="020B0604020202020204" pitchFamily="34" charset="0"/>
            </a:endParaRP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dirty="0">
                <a:latin typeface="Arial" panose="020B0604020202020204" pitchFamily="34" charset="0"/>
              </a:rPr>
              <a:t>De-noising</a:t>
            </a: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kumimoji="0" lang="en-US" altLang="en-US" dirty="0">
                <a:latin typeface="Arial" panose="020B0604020202020204" pitchFamily="34" charset="0"/>
              </a:rPr>
              <a:t>Reasonable distance metrics</a:t>
            </a:r>
          </a:p>
          <a:p>
            <a:pPr lvl="1" eaLnBrk="1" hangingPunct="1">
              <a:lnSpc>
                <a:spcPct val="114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kumimoji="0" lang="ru-RU" altLang="en-US" dirty="0">
              <a:latin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188640"/>
            <a:ext cx="54056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</a:rPr>
              <a:t>There are various purposes for usage </a:t>
            </a:r>
            <a:br>
              <a:rPr lang="en-US" dirty="0" smtClean="0">
                <a:latin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</a:rPr>
              <a:t>of dimension reduction</a:t>
            </a:r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88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78671"/>
            <a:ext cx="8176024" cy="495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683568" y="1178671"/>
            <a:ext cx="2665413" cy="584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r>
              <a:rPr lang="ru-RU" altLang="en-US" sz="3200" dirty="0">
                <a:solidFill>
                  <a:srgbClr val="000000"/>
                </a:solidFill>
                <a:latin typeface="Arial" panose="020B0604020202020204" pitchFamily="34" charset="0"/>
              </a:rPr>
              <a:t>Деформация</a:t>
            </a:r>
          </a:p>
        </p:txBody>
      </p:sp>
      <p:sp>
        <p:nvSpPr>
          <p:cNvPr id="7" name="Title 1">
            <a:extLst>
              <a:ext uri="{FF2B5EF4-FFF2-40B4-BE49-F238E27FC236}">
                <a16:creationId xmlns="" xmlns:a16="http://schemas.microsoft.com/office/drawing/2014/main" id="{54EA2207-4336-8F45-9712-E5AF491DE762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 smtClean="0">
                <a:solidFill>
                  <a:srgbClr val="4C5412"/>
                </a:solidFill>
              </a:rPr>
              <a:t>What is </a:t>
            </a:r>
            <a:r>
              <a:rPr lang="ru-RU" altLang="ru-RU" sz="2400" kern="0" dirty="0" smtClean="0">
                <a:solidFill>
                  <a:srgbClr val="4C5412"/>
                </a:solidFill>
              </a:rPr>
              <a:t>“</a:t>
            </a:r>
            <a:r>
              <a:rPr lang="en-US" altLang="ru-RU" sz="2400" kern="0" dirty="0" smtClean="0">
                <a:solidFill>
                  <a:srgbClr val="4C5412"/>
                </a:solidFill>
              </a:rPr>
              <a:t>a smart distance</a:t>
            </a:r>
            <a:r>
              <a:rPr lang="ru-RU" altLang="ru-RU" sz="2400" kern="0" dirty="0" smtClean="0">
                <a:solidFill>
                  <a:srgbClr val="4C5412"/>
                </a:solidFill>
              </a:rPr>
              <a:t>”?</a:t>
            </a:r>
            <a:endParaRPr lang="ru-RU" altLang="ru-RU" sz="2400" kern="0" dirty="0">
              <a:solidFill>
                <a:srgbClr val="4C54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14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Изображение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143908"/>
            <a:ext cx="5258594" cy="4861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5131DC5-0444-6A42-8456-89B0ECB4084E}"/>
              </a:ext>
            </a:extLst>
          </p:cNvPr>
          <p:cNvSpPr txBox="1"/>
          <p:nvPr/>
        </p:nvSpPr>
        <p:spPr>
          <a:xfrm>
            <a:off x="7430947" y="6690167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ru-RU" dirty="0">
              <a:solidFill>
                <a:srgbClr val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="" xmlns:a16="http://schemas.microsoft.com/office/drawing/2014/main" id="{5A375F0B-F8A4-A44C-AC21-FF2C9871BB4F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rgbClr val="4C5412"/>
                </a:solidFill>
              </a:rPr>
              <a:t>What is </a:t>
            </a:r>
            <a:r>
              <a:rPr lang="ru-RU" altLang="ru-RU" sz="2400" kern="0" dirty="0">
                <a:solidFill>
                  <a:srgbClr val="4C5412"/>
                </a:solidFill>
              </a:rPr>
              <a:t>“</a:t>
            </a:r>
            <a:r>
              <a:rPr lang="en-US" altLang="ru-RU" sz="2400" kern="0" dirty="0">
                <a:solidFill>
                  <a:srgbClr val="4C5412"/>
                </a:solidFill>
              </a:rPr>
              <a:t>a smart distance</a:t>
            </a:r>
            <a:r>
              <a:rPr lang="ru-RU" altLang="ru-RU" sz="2400" kern="0" dirty="0">
                <a:solidFill>
                  <a:srgbClr val="4C5412"/>
                </a:solidFill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11229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Изображение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561" y="1196752"/>
            <a:ext cx="4854727" cy="47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621739BF-F9AB-AD43-B1B9-B826AC032F45}"/>
              </a:ext>
            </a:extLst>
          </p:cNvPr>
          <p:cNvSpPr txBox="1">
            <a:spLocks/>
          </p:cNvSpPr>
          <p:nvPr/>
        </p:nvSpPr>
        <p:spPr>
          <a:xfrm>
            <a:off x="457201" y="36738"/>
            <a:ext cx="8226694" cy="7064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+mj-lt"/>
                <a:ea typeface="MS PGothic" pitchFamily="34" charset="-128"/>
                <a:cs typeface="ＭＳ Ｐゴシック" charset="0"/>
              </a:defRPr>
            </a:lvl1pPr>
            <a:lvl2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2pPr>
            <a:lvl3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3pPr>
            <a:lvl4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4pPr>
            <a:lvl5pPr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187" b="1">
                <a:solidFill>
                  <a:srgbClr val="595959"/>
                </a:solidFill>
                <a:latin typeface="Arial" charset="0"/>
                <a:ea typeface="MS PGothic" pitchFamily="34" charset="-128"/>
                <a:cs typeface="ＭＳ Ｐゴシック" charset="0"/>
              </a:defRPr>
            </a:lvl5pPr>
            <a:lvl6pPr marL="180821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6pPr>
            <a:lvl7pPr marL="361643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7pPr>
            <a:lvl8pPr marL="542465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8pPr>
            <a:lvl9pPr marL="723287" algn="l" rtl="0" eaLnBrk="1" fontAlgn="base" hangingPunct="1">
              <a:lnSpc>
                <a:spcPts val="1582"/>
              </a:lnSpc>
              <a:spcBef>
                <a:spcPct val="0"/>
              </a:spcBef>
              <a:spcAft>
                <a:spcPct val="0"/>
              </a:spcAft>
              <a:defRPr sz="1345" b="1">
                <a:solidFill>
                  <a:srgbClr val="993333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altLang="ru-RU" sz="2400" kern="0" dirty="0">
                <a:solidFill>
                  <a:srgbClr val="4C5412"/>
                </a:solidFill>
              </a:rPr>
              <a:t>What is </a:t>
            </a:r>
            <a:r>
              <a:rPr lang="ru-RU" altLang="ru-RU" sz="2400" kern="0" dirty="0">
                <a:solidFill>
                  <a:srgbClr val="4C5412"/>
                </a:solidFill>
              </a:rPr>
              <a:t>“</a:t>
            </a:r>
            <a:r>
              <a:rPr lang="en-US" altLang="ru-RU" sz="2400" kern="0" dirty="0">
                <a:solidFill>
                  <a:srgbClr val="4C5412"/>
                </a:solidFill>
              </a:rPr>
              <a:t>a smart distance</a:t>
            </a:r>
            <a:r>
              <a:rPr lang="ru-RU" altLang="ru-RU" sz="2400" kern="0" dirty="0">
                <a:solidFill>
                  <a:srgbClr val="4C5412"/>
                </a:solidFill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506170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[&#10;\bf x&#10;\]&#10;\end{document}&#10;"/>
  <p:tag name="EXTERNALNAME" val="Edittex"/>
  <p:tag name="BLEND" val="False"/>
  <p:tag name="TRANSPARENT" val="False"/>
  <p:tag name="BITMAPFORMAT" val="bmpmono"/>
  <p:tag name="DEBUGINTERACTIVE" val="True"/>
  <p:tag name="ORIGWIDTH" val="45"/>
</p:tagLst>
</file>

<file path=ppt/theme/theme1.xml><?xml version="1.0" encoding="utf-8"?>
<a:theme xmlns:a="http://schemas.openxmlformats.org/drawingml/2006/main" name="2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 Template_11.29.12">
  <a:themeElements>
    <a:clrScheme name="Custom 3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8E9B23"/>
      </a:accent1>
      <a:accent2>
        <a:srgbClr val="4C5412"/>
      </a:accent2>
      <a:accent3>
        <a:srgbClr val="899623"/>
      </a:accent3>
      <a:accent4>
        <a:srgbClr val="CDDA63"/>
      </a:accent4>
      <a:accent5>
        <a:srgbClr val="DAE48C"/>
      </a:accent5>
      <a:accent6>
        <a:srgbClr val="E9EFBB"/>
      </a:accent6>
      <a:hlink>
        <a:srgbClr val="0000FF"/>
      </a:hlink>
      <a:folHlink>
        <a:srgbClr val="80008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Times New Roman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normAutofit/>
      </a:bodyPr>
      <a:lstStyle>
        <a:defPPr algn="ctr">
          <a:defRPr dirty="0">
            <a:latin typeface="+mj-lt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verview Slides.potx" id="{F5E17A39-7484-454C-BD1B-A3A251539016}" vid="{6BC8FEFF-CDB5-4377-80B2-C79C08833690}"/>
    </a:ext>
  </a:extLst>
</a:theme>
</file>

<file path=ppt/theme/theme3.xml><?xml version="1.0" encoding="utf-8"?>
<a:theme xmlns:a="http://schemas.openxmlformats.org/drawingml/2006/main" name="3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3969</TotalTime>
  <Words>661</Words>
  <Application>Microsoft Office PowerPoint</Application>
  <PresentationFormat>On-screen Show (4:3)</PresentationFormat>
  <Paragraphs>184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43</vt:i4>
      </vt:variant>
    </vt:vector>
  </HeadingPairs>
  <TitlesOfParts>
    <vt:vector size="55" baseType="lpstr">
      <vt:lpstr>ＭＳ Ｐゴシック</vt:lpstr>
      <vt:lpstr>ＭＳ Ｐゴシック</vt:lpstr>
      <vt:lpstr>Arial</vt:lpstr>
      <vt:lpstr>Cambria Math</vt:lpstr>
      <vt:lpstr>Lucida Grande</vt:lpstr>
      <vt:lpstr>Symbol</vt:lpstr>
      <vt:lpstr>Times</vt:lpstr>
      <vt:lpstr>Times New Roman</vt:lpstr>
      <vt:lpstr>Wingdings</vt:lpstr>
      <vt:lpstr>2_Skoltech</vt:lpstr>
      <vt:lpstr>Presentation Template_11.29.12</vt:lpstr>
      <vt:lpstr>3_Skoltech</vt:lpstr>
      <vt:lpstr>PowerPoint Presentation</vt:lpstr>
      <vt:lpstr>PowerPoint Presentation</vt:lpstr>
      <vt:lpstr>Multidimensional time series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and how well does our domain adaptation work?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CPT RAN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Bernstein A.V.</dc:creator>
  <cp:lastModifiedBy>Alexey Zaytsev</cp:lastModifiedBy>
  <cp:revision>229</cp:revision>
  <dcterms:created xsi:type="dcterms:W3CDTF">2012-02-10T06:50:57Z</dcterms:created>
  <dcterms:modified xsi:type="dcterms:W3CDTF">2019-01-17T14:34:39Z</dcterms:modified>
</cp:coreProperties>
</file>